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6"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313"/>
  </p:normalViewPr>
  <p:slideViewPr>
    <p:cSldViewPr snapToGrid="0" snapToObjects="1">
      <p:cViewPr varScale="1">
        <p:scale>
          <a:sx n="66" d="100"/>
          <a:sy n="66"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accent1_4" csCatId="accent1"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7BA5B5A5-7A17-884F-9EB6-DB4DAF7885F6}" type="pres">
      <dgm:prSet presAssocID="{0BDD2C3F-9F64-4AFC-BDFA-99B0FD662495}" presName="matrix" presStyleCnt="0">
        <dgm:presLayoutVars>
          <dgm:chMax val="1"/>
          <dgm:dir/>
          <dgm:resizeHandles val="exact"/>
        </dgm:presLayoutVars>
      </dgm:prSet>
      <dgm:spPr/>
    </dgm:pt>
    <dgm:pt modelId="{0DEC926E-C2C6-8C44-8467-8F893E937741}" type="pres">
      <dgm:prSet presAssocID="{0BDD2C3F-9F64-4AFC-BDFA-99B0FD662495}" presName="axisShape" presStyleLbl="bgShp" presStyleIdx="0" presStyleCnt="1"/>
      <dgm:spPr/>
    </dgm:pt>
    <dgm:pt modelId="{CEE1E1C0-C86B-4844-AE9F-B1F9C4872E5E}" type="pres">
      <dgm:prSet presAssocID="{0BDD2C3F-9F64-4AFC-BDFA-99B0FD662495}" presName="rect1" presStyleLbl="node1" presStyleIdx="0" presStyleCnt="4">
        <dgm:presLayoutVars>
          <dgm:chMax val="0"/>
          <dgm:chPref val="0"/>
          <dgm:bulletEnabled val="1"/>
        </dgm:presLayoutVars>
      </dgm:prSet>
      <dgm:spPr/>
    </dgm:pt>
    <dgm:pt modelId="{B5EDC1A6-D17D-F34B-BD64-DF277441B816}" type="pres">
      <dgm:prSet presAssocID="{0BDD2C3F-9F64-4AFC-BDFA-99B0FD662495}" presName="rect2" presStyleLbl="node1" presStyleIdx="1" presStyleCnt="4">
        <dgm:presLayoutVars>
          <dgm:chMax val="0"/>
          <dgm:chPref val="0"/>
          <dgm:bulletEnabled val="1"/>
        </dgm:presLayoutVars>
      </dgm:prSet>
      <dgm:spPr/>
    </dgm:pt>
    <dgm:pt modelId="{72EA335F-21B0-E649-8F7D-216EBE4B0E4E}" type="pres">
      <dgm:prSet presAssocID="{0BDD2C3F-9F64-4AFC-BDFA-99B0FD662495}" presName="rect3" presStyleLbl="node1" presStyleIdx="2" presStyleCnt="4">
        <dgm:presLayoutVars>
          <dgm:chMax val="0"/>
          <dgm:chPref val="0"/>
          <dgm:bulletEnabled val="1"/>
        </dgm:presLayoutVars>
      </dgm:prSet>
      <dgm:spPr/>
    </dgm:pt>
    <dgm:pt modelId="{CD500738-14B0-1C46-8FE4-07F2D84283BC}" type="pres">
      <dgm:prSet presAssocID="{0BDD2C3F-9F64-4AFC-BDFA-99B0FD662495}" presName="rect4" presStyleLbl="node1" presStyleIdx="3" presStyleCnt="4">
        <dgm:presLayoutVars>
          <dgm:chMax val="0"/>
          <dgm:chPref val="0"/>
          <dgm:bulletEnabled val="1"/>
        </dgm:presLayoutVars>
      </dgm:prSet>
      <dgm:spPr/>
    </dgm:pt>
  </dgm:ptLst>
  <dgm:cxnLst>
    <dgm:cxn modelId="{8C593243-2BBC-4C4A-B2D6-B7295886EAC2}" srcId="{0BDD2C3F-9F64-4AFC-BDFA-99B0FD662495}" destId="{A6BA014C-D5CD-45B0-A6E8-DE38B4DCEFFA}" srcOrd="0" destOrd="0" parTransId="{E1017A9B-2BAD-4A79-858F-3F2A232CC5FC}" sibTransId="{636D1143-B90B-4888-9B22-17B0348BA51B}"/>
    <dgm:cxn modelId="{A2FCDD76-B819-7548-AC58-95C62642E416}" type="presOf" srcId="{192D9088-0E6C-46F1-9F85-A5FD4F11ECA9}" destId="{B5EDC1A6-D17D-F34B-BD64-DF277441B816}"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6009C7C0-60FD-3E43-8A50-65698F880F4A}" type="presOf" srcId="{66F65BFA-2C7D-4B52-A360-F48BEE6838C0}" destId="{72EA335F-21B0-E649-8F7D-216EBE4B0E4E}" srcOrd="0" destOrd="0" presId="urn:microsoft.com/office/officeart/2005/8/layout/matrix2"/>
    <dgm:cxn modelId="{3DA4B2C5-41A8-0B48-BAC9-6A4064859A93}" type="presOf" srcId="{1DBF71A1-A201-4EA1-97EA-DB24F49F7E56}" destId="{CD500738-14B0-1C46-8FE4-07F2D84283BC}" srcOrd="0" destOrd="0" presId="urn:microsoft.com/office/officeart/2005/8/layout/matrix2"/>
    <dgm:cxn modelId="{502580DF-C366-CA4A-87C5-0F3F4495ABF7}" type="presOf" srcId="{A6BA014C-D5CD-45B0-A6E8-DE38B4DCEFFA}" destId="{CEE1E1C0-C86B-4844-AE9F-B1F9C4872E5E}"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064CDAE7-112D-8F49-8C7C-23A0D770A846}" type="presOf" srcId="{0BDD2C3F-9F64-4AFC-BDFA-99B0FD662495}" destId="{7BA5B5A5-7A17-884F-9EB6-DB4DAF7885F6}" srcOrd="0" destOrd="0" presId="urn:microsoft.com/office/officeart/2005/8/layout/matrix2"/>
    <dgm:cxn modelId="{21C30D61-2929-6144-B441-9EE4CE8192FD}" type="presParOf" srcId="{7BA5B5A5-7A17-884F-9EB6-DB4DAF7885F6}" destId="{0DEC926E-C2C6-8C44-8467-8F893E937741}" srcOrd="0" destOrd="0" presId="urn:microsoft.com/office/officeart/2005/8/layout/matrix2"/>
    <dgm:cxn modelId="{799B2D97-CE12-FB4F-8FEC-3C08A9B25C31}" type="presParOf" srcId="{7BA5B5A5-7A17-884F-9EB6-DB4DAF7885F6}" destId="{CEE1E1C0-C86B-4844-AE9F-B1F9C4872E5E}" srcOrd="1" destOrd="0" presId="urn:microsoft.com/office/officeart/2005/8/layout/matrix2"/>
    <dgm:cxn modelId="{4837C378-880F-3246-A1B4-03D9EFA4847F}" type="presParOf" srcId="{7BA5B5A5-7A17-884F-9EB6-DB4DAF7885F6}" destId="{B5EDC1A6-D17D-F34B-BD64-DF277441B816}" srcOrd="2" destOrd="0" presId="urn:microsoft.com/office/officeart/2005/8/layout/matrix2"/>
    <dgm:cxn modelId="{056B0380-4FCF-9B45-BBDE-583F5EFD3DBE}" type="presParOf" srcId="{7BA5B5A5-7A17-884F-9EB6-DB4DAF7885F6}" destId="{72EA335F-21B0-E649-8F7D-216EBE4B0E4E}" srcOrd="3" destOrd="0" presId="urn:microsoft.com/office/officeart/2005/8/layout/matrix2"/>
    <dgm:cxn modelId="{1A37D1C7-C9E5-4646-87FA-5C58BF0F479E}" type="presParOf" srcId="{7BA5B5A5-7A17-884F-9EB6-DB4DAF7885F6}" destId="{CD500738-14B0-1C46-8FE4-07F2D84283B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C926E-C2C6-8C44-8467-8F893E937741}">
      <dsp:nvSpPr>
        <dsp:cNvPr id="0" name=""/>
        <dsp:cNvSpPr/>
      </dsp:nvSpPr>
      <dsp:spPr>
        <a:xfrm>
          <a:off x="0" y="201091"/>
          <a:ext cx="4435430" cy="4435430"/>
        </a:xfrm>
        <a:prstGeom prst="quadArrow">
          <a:avLst>
            <a:gd name="adj1" fmla="val 2000"/>
            <a:gd name="adj2" fmla="val 4000"/>
            <a:gd name="adj3" fmla="val 5000"/>
          </a:avLst>
        </a:prstGeom>
        <a:blipFill>
          <a:blip xmlns:r="http://schemas.openxmlformats.org/officeDocument/2006/relationships" r:embed="rId1">
            <a:duotone>
              <a:schemeClr val="accent1">
                <a:tint val="55000"/>
                <a:hueOff val="0"/>
                <a:satOff val="0"/>
                <a:lumOff val="0"/>
                <a:alphaOff val="0"/>
                <a:shade val="74000"/>
                <a:satMod val="130000"/>
                <a:lumMod val="90000"/>
              </a:schemeClr>
              <a:schemeClr val="accent1">
                <a:tint val="55000"/>
                <a:hueOff val="0"/>
                <a:satOff val="0"/>
                <a:lumOff val="0"/>
                <a:alphaOff val="0"/>
                <a:tint val="94000"/>
                <a:satMod val="120000"/>
                <a:lumMod val="104000"/>
              </a:schemeClr>
            </a:duotone>
          </a:blip>
          <a:tile tx="0" ty="0" sx="100000" sy="100000" flip="none" algn="tl"/>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E1E1C0-C86B-4844-AE9F-B1F9C4872E5E}">
      <dsp:nvSpPr>
        <dsp:cNvPr id="0" name=""/>
        <dsp:cNvSpPr/>
      </dsp:nvSpPr>
      <dsp:spPr>
        <a:xfrm>
          <a:off x="288302" y="489394"/>
          <a:ext cx="1774172" cy="1774172"/>
        </a:xfrm>
        <a:prstGeom prst="roundRect">
          <a:avLst/>
        </a:prstGeom>
        <a:blipFill>
          <a:blip xmlns:r="http://schemas.openxmlformats.org/officeDocument/2006/relationships" r:embed="rId1">
            <a:duotone>
              <a:schemeClr val="accent1">
                <a:shade val="50000"/>
                <a:hueOff val="0"/>
                <a:satOff val="0"/>
                <a:lumOff val="0"/>
                <a:alphaOff val="0"/>
                <a:shade val="74000"/>
                <a:satMod val="130000"/>
                <a:lumMod val="90000"/>
              </a:schemeClr>
              <a:schemeClr val="accent1">
                <a:shade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374910" y="576002"/>
        <a:ext cx="1600956" cy="1600956"/>
      </dsp:txXfrm>
    </dsp:sp>
    <dsp:sp modelId="{B5EDC1A6-D17D-F34B-BD64-DF277441B816}">
      <dsp:nvSpPr>
        <dsp:cNvPr id="0" name=""/>
        <dsp:cNvSpPr/>
      </dsp:nvSpPr>
      <dsp:spPr>
        <a:xfrm>
          <a:off x="2372955" y="489394"/>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459563" y="576002"/>
        <a:ext cx="1600956" cy="1600956"/>
      </dsp:txXfrm>
    </dsp:sp>
    <dsp:sp modelId="{72EA335F-21B0-E649-8F7D-216EBE4B0E4E}">
      <dsp:nvSpPr>
        <dsp:cNvPr id="0" name=""/>
        <dsp:cNvSpPr/>
      </dsp:nvSpPr>
      <dsp:spPr>
        <a:xfrm>
          <a:off x="288302" y="2574046"/>
          <a:ext cx="1774172" cy="1774172"/>
        </a:xfrm>
        <a:prstGeom prst="roundRect">
          <a:avLst/>
        </a:prstGeom>
        <a:blipFill>
          <a:blip xmlns:r="http://schemas.openxmlformats.org/officeDocument/2006/relationships" r:embed="rId1">
            <a:duotone>
              <a:schemeClr val="accent1">
                <a:shade val="50000"/>
                <a:hueOff val="402493"/>
                <a:satOff val="-9802"/>
                <a:lumOff val="42896"/>
                <a:alphaOff val="0"/>
                <a:shade val="74000"/>
                <a:satMod val="130000"/>
                <a:lumMod val="90000"/>
              </a:schemeClr>
              <a:schemeClr val="accent1">
                <a:shade val="50000"/>
                <a:hueOff val="402493"/>
                <a:satOff val="-9802"/>
                <a:lumOff val="4289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374910" y="2660654"/>
        <a:ext cx="1600956" cy="1600956"/>
      </dsp:txXfrm>
    </dsp:sp>
    <dsp:sp modelId="{CD500738-14B0-1C46-8FE4-07F2D84283BC}">
      <dsp:nvSpPr>
        <dsp:cNvPr id="0" name=""/>
        <dsp:cNvSpPr/>
      </dsp:nvSpPr>
      <dsp:spPr>
        <a:xfrm>
          <a:off x="2372955" y="2574046"/>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459563" y="2660654"/>
        <a:ext cx="1600956" cy="160095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5EC4189-B2F8-CF49-91D6-5938A3EF9BA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53979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74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32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67255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3552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0530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296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29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1474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471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3187DEE-B775-0847-B157-DFAF3FFEDF8C}"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421983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3187DEE-B775-0847-B157-DFAF3FFEDF8C}"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EC4189-B2F8-CF49-91D6-5938A3EF9BA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99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3187DEE-B775-0847-B157-DFAF3FFEDF8C}"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900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87DEE-B775-0847-B157-DFAF3FFEDF8C}"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29371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1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90248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187DEE-B775-0847-B157-DFAF3FFEDF8C}" type="datetimeFigureOut">
              <a:rPr lang="en-US" smtClean="0"/>
              <a:t>5/12/2022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EC4189-B2F8-CF49-91D6-5938A3EF9BAE}" type="slidenum">
              <a:rPr lang="en-US" smtClean="0"/>
              <a:t>‹#›</a:t>
            </a:fld>
            <a:endParaRPr lang="en-US"/>
          </a:p>
        </p:txBody>
      </p:sp>
    </p:spTree>
    <p:extLst>
      <p:ext uri="{BB962C8B-B14F-4D97-AF65-F5344CB8AC3E}">
        <p14:creationId xmlns:p14="http://schemas.microsoft.com/office/powerpoint/2010/main" val="149306612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F972-89AF-8B4F-8C42-671C76B32456}"/>
              </a:ext>
            </a:extLst>
          </p:cNvPr>
          <p:cNvSpPr>
            <a:spLocks noGrp="1"/>
          </p:cNvSpPr>
          <p:nvPr>
            <p:ph type="ctrTitle"/>
          </p:nvPr>
        </p:nvSpPr>
        <p:spPr>
          <a:xfrm>
            <a:off x="2692398" y="1871132"/>
            <a:ext cx="6815669" cy="1451618"/>
          </a:xfrm>
        </p:spPr>
        <p:txBody>
          <a:bodyPr/>
          <a:lstStyle/>
          <a:p>
            <a:r>
              <a:rPr lang="en-US" sz="4400" b="1" dirty="0">
                <a:solidFill>
                  <a:schemeClr val="accent1"/>
                </a:solidFill>
                <a:latin typeface="Calibri" panose="020F0502020204030204" pitchFamily="34" charset="0"/>
                <a:cs typeface="Calibri" panose="020F0502020204030204" pitchFamily="34" charset="0"/>
              </a:rPr>
              <a:t>Customer Retention Case Study Presentation</a:t>
            </a:r>
            <a:endParaRPr lang="en-US" b="1" dirty="0">
              <a:solidFill>
                <a:schemeClr val="accent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5EF327CC-2E00-6549-9E57-9035101635A0}"/>
              </a:ext>
            </a:extLst>
          </p:cNvPr>
          <p:cNvSpPr>
            <a:spLocks noGrp="1"/>
          </p:cNvSpPr>
          <p:nvPr>
            <p:ph type="subTitle" idx="1"/>
          </p:nvPr>
        </p:nvSpPr>
        <p:spPr>
          <a:xfrm>
            <a:off x="2692398" y="4278647"/>
            <a:ext cx="6815669" cy="496551"/>
          </a:xfrm>
        </p:spPr>
        <p:txBody>
          <a:bodyPr>
            <a:normAutofit/>
          </a:bodyPr>
          <a:lstStyle/>
          <a:p>
            <a:r>
              <a:rPr lang="en-US" sz="2400" dirty="0">
                <a:solidFill>
                  <a:schemeClr val="bg1"/>
                </a:solidFill>
              </a:rPr>
              <a:t>PREPARED BY V SAMYUKTA</a:t>
            </a:r>
          </a:p>
        </p:txBody>
      </p:sp>
    </p:spTree>
    <p:extLst>
      <p:ext uri="{BB962C8B-B14F-4D97-AF65-F5344CB8AC3E}">
        <p14:creationId xmlns:p14="http://schemas.microsoft.com/office/powerpoint/2010/main" val="244764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909622"/>
            <a:ext cx="9609666" cy="566738"/>
          </a:xfrm>
        </p:spPr>
        <p:txBody>
          <a:bodyPr anchor="ctr">
            <a:noAutofit/>
          </a:bodyPr>
          <a:lstStyle/>
          <a:p>
            <a:r>
              <a:rPr lang="en-US" sz="4400" b="1" dirty="0">
                <a:solidFill>
                  <a:schemeClr val="accent1"/>
                </a:solidFill>
                <a:latin typeface="+mn-lt"/>
              </a:rPr>
              <a:t>Exploratory Data Analysis (EDA)</a:t>
            </a:r>
          </a:p>
        </p:txBody>
      </p:sp>
      <p:graphicFrame>
        <p:nvGraphicFramePr>
          <p:cNvPr id="4" name="Table 2">
            <a:extLst>
              <a:ext uri="{FF2B5EF4-FFF2-40B4-BE49-F238E27FC236}">
                <a16:creationId xmlns:a16="http://schemas.microsoft.com/office/drawing/2014/main" id="{E805C82A-73E9-1D4C-96A1-9C207AE7EBA9}"/>
              </a:ext>
            </a:extLst>
          </p:cNvPr>
          <p:cNvGraphicFramePr>
            <a:graphicFrameLocks/>
          </p:cNvGraphicFramePr>
          <p:nvPr>
            <p:extLst>
              <p:ext uri="{D42A27DB-BD31-4B8C-83A1-F6EECF244321}">
                <p14:modId xmlns:p14="http://schemas.microsoft.com/office/powerpoint/2010/main" val="2091287807"/>
              </p:ext>
            </p:extLst>
          </p:nvPr>
        </p:nvGraphicFramePr>
        <p:xfrm>
          <a:off x="1219519" y="1836325"/>
          <a:ext cx="9750424" cy="3937000"/>
        </p:xfrm>
        <a:graphic>
          <a:graphicData uri="http://schemas.openxmlformats.org/drawingml/2006/table">
            <a:tbl>
              <a:tblPr firstRow="1" bandRow="1">
                <a:tableStyleId>{125E5076-3810-47DD-B79F-674D7AD40C01}</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Tools  Used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CPU :  MacBook Pro</a:t>
                      </a:r>
                    </a:p>
                    <a:p>
                      <a:r>
                        <a:rPr lang="en-US" dirty="0"/>
                        <a:t>CHIP:  Apple M1 - 8  (4 performance and 4 efficiency)</a:t>
                      </a:r>
                    </a:p>
                    <a:p>
                      <a:r>
                        <a:rPr lang="en-US" dirty="0"/>
                        <a:t>RAM:  8GB</a:t>
                      </a:r>
                    </a:p>
                    <a:p>
                      <a:r>
                        <a:rPr lang="en-US" dirty="0"/>
                        <a:t>GPU :  8GB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Programming language            : Python</a:t>
                      </a:r>
                    </a:p>
                    <a:p>
                      <a:r>
                        <a:rPr lang="en-IN" dirty="0"/>
                        <a:t>Distribution                                : Anaconda Navigator</a:t>
                      </a:r>
                    </a:p>
                    <a:p>
                      <a:r>
                        <a:rPr lang="en-IN" dirty="0"/>
                        <a:t>Browser based language shell : Jupyter Notebook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NumPy</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IN" sz="1800" b="0" kern="1200" dirty="0">
                          <a:solidFill>
                            <a:schemeClr val="tx1"/>
                          </a:solidFill>
                          <a:effectLst/>
                        </a:rPr>
                        <a:t>scikit-learn</a:t>
                      </a:r>
                      <a:endParaRPr lang="en-IN" sz="18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4411694"/>
                  </a:ext>
                </a:extLst>
              </a:tr>
            </a:tbl>
          </a:graphicData>
        </a:graphic>
      </p:graphicFrame>
    </p:spTree>
    <p:extLst>
      <p:ext uri="{BB962C8B-B14F-4D97-AF65-F5344CB8AC3E}">
        <p14:creationId xmlns:p14="http://schemas.microsoft.com/office/powerpoint/2010/main" val="22977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18C87E8-9737-1341-A395-0135A0B46A9C}"/>
              </a:ext>
            </a:extLst>
          </p:cNvPr>
          <p:cNvGraphicFramePr>
            <a:graphicFrameLocks noGrp="1"/>
          </p:cNvGraphicFramePr>
          <p:nvPr>
            <p:extLst>
              <p:ext uri="{D42A27DB-BD31-4B8C-83A1-F6EECF244321}">
                <p14:modId xmlns:p14="http://schemas.microsoft.com/office/powerpoint/2010/main" val="2886690506"/>
              </p:ext>
            </p:extLst>
          </p:nvPr>
        </p:nvGraphicFramePr>
        <p:xfrm>
          <a:off x="6858000" y="1084217"/>
          <a:ext cx="4435430" cy="48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2956577540"/>
              </p:ext>
            </p:extLst>
          </p:nvPr>
        </p:nvGraphicFramePr>
        <p:xfrm>
          <a:off x="1018903" y="953590"/>
          <a:ext cx="5538651" cy="4773613"/>
        </p:xfrm>
        <a:graphic>
          <a:graphicData uri="http://schemas.openxmlformats.org/drawingml/2006/table">
            <a:tbl>
              <a:tblPr firstRow="1" bandRow="1">
                <a:tableStyleId>{2D5ABB26-0587-4C30-8999-92F81FD0307C}</a:tableStyleId>
              </a:tblPr>
              <a:tblGrid>
                <a:gridCol w="5538651">
                  <a:extLst>
                    <a:ext uri="{9D8B030D-6E8A-4147-A177-3AD203B41FA5}">
                      <a16:colId xmlns:a16="http://schemas.microsoft.com/office/drawing/2014/main" val="248135368"/>
                    </a:ext>
                  </a:extLst>
                </a:gridCol>
              </a:tblGrid>
              <a:tr h="4773613">
                <a:tc>
                  <a:txBody>
                    <a:bodyPr/>
                    <a:lstStyle/>
                    <a:p>
                      <a:pPr marL="285750" indent="-285750" algn="just">
                        <a:buFont typeface="Arial" panose="020B0604020202020204" pitchFamily="34" charset="0"/>
                        <a:buChar char="•"/>
                      </a:pPr>
                      <a:r>
                        <a:rPr lang="en-US" sz="1800" b="0" dirty="0">
                          <a:solidFill>
                            <a:schemeClr val="bg1"/>
                          </a:solidFill>
                        </a:rPr>
                        <a:t>First, I loaded the complete dataset into our Jupyter Notebook and renamed the columns after importing the appropriate libraries.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Then I looked at the layout of our data and saw that we had 269 rows and 71 distinct columns.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no null or missing values.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22% duplicate records; nevertheless, rather than eliminating them, I elected to keep them.</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By looking at the data types, I discovered that all of the columns are of the 'object' data type, with the exception of the Pin Code column, which is of the 'integer' data type.</a:t>
                      </a:r>
                      <a:endParaRPr lang="en-US" sz="1800" b="0" dirty="0">
                        <a:latin typeface="+mj-lt"/>
                      </a:endParaRPr>
                    </a:p>
                  </a:txBody>
                  <a:tcPr/>
                </a:tc>
                <a:extLst>
                  <a:ext uri="{0D108BD9-81ED-4DB2-BD59-A6C34878D82A}">
                    <a16:rowId xmlns:a16="http://schemas.microsoft.com/office/drawing/2014/main" val="190913173"/>
                  </a:ext>
                </a:extLst>
              </a:tr>
            </a:tbl>
          </a:graphicData>
        </a:graphic>
      </p:graphicFrame>
    </p:spTree>
    <p:extLst>
      <p:ext uri="{BB962C8B-B14F-4D97-AF65-F5344CB8AC3E}">
        <p14:creationId xmlns:p14="http://schemas.microsoft.com/office/powerpoint/2010/main" val="200654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BC77339-75E3-224A-92C3-02B5EEFE0CF7}"/>
              </a:ext>
            </a:extLst>
          </p:cNvPr>
          <p:cNvSpPr/>
          <p:nvPr/>
        </p:nvSpPr>
        <p:spPr>
          <a:xfrm>
            <a:off x="2152368" y="5205546"/>
            <a:ext cx="7613932" cy="818041"/>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p:txBody>
          <a:bodyPr>
            <a:normAutofit/>
          </a:bodyPr>
          <a:lstStyle/>
          <a:p>
            <a:r>
              <a:rPr lang="en-US" b="1" dirty="0">
                <a:solidFill>
                  <a:schemeClr val="accent1"/>
                </a:solidFill>
                <a:latin typeface="+mn-lt"/>
              </a:rPr>
              <a:t>Data Description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2556932"/>
            <a:ext cx="9601196" cy="2197948"/>
          </a:xfrm>
        </p:spPr>
        <p:txBody>
          <a:bodyPr anchor="ctr">
            <a:normAutofit/>
          </a:bodyPr>
          <a:lstStyle/>
          <a:p>
            <a:pPr algn="just"/>
            <a:r>
              <a:rPr lang="en-US" sz="1800" dirty="0">
                <a:solidFill>
                  <a:schemeClr val="bg1"/>
                </a:solidFill>
              </a:rPr>
              <a:t>The information was gathered from Indian internet shoppers. Our data collection includes consumer reviews and comments from Amazon, Flipkart, Snapdeal, Myntra, and Paytm, five of India's most popular online retailers.</a:t>
            </a:r>
          </a:p>
          <a:p>
            <a:pPr algn="just"/>
            <a:r>
              <a:rPr lang="en-US" sz="1800" dirty="0">
                <a:solidFill>
                  <a:schemeClr val="bg1"/>
                </a:solidFill>
              </a:rPr>
              <a:t>With the purpose to suggest, a questionnaire is created based on brand strength, brand empathy or dedication, total consumer happiness, and perceived value for money.</a:t>
            </a:r>
          </a:p>
          <a:p>
            <a:pPr algn="just"/>
            <a:r>
              <a:rPr lang="en-US" sz="1800" dirty="0">
                <a:solidFill>
                  <a:schemeClr val="bg1"/>
                </a:solidFill>
              </a:rPr>
              <a:t>The findings reveal the essential e-retail success elements for customer happiness and retention.</a:t>
            </a:r>
          </a:p>
        </p:txBody>
      </p:sp>
      <p:grpSp>
        <p:nvGrpSpPr>
          <p:cNvPr id="13" name="Group 12">
            <a:extLst>
              <a:ext uri="{FF2B5EF4-FFF2-40B4-BE49-F238E27FC236}">
                <a16:creationId xmlns:a16="http://schemas.microsoft.com/office/drawing/2014/main" id="{38F1341B-2CB8-564F-8847-F0BDB21DB43A}"/>
              </a:ext>
            </a:extLst>
          </p:cNvPr>
          <p:cNvGrpSpPr/>
          <p:nvPr/>
        </p:nvGrpSpPr>
        <p:grpSpPr>
          <a:xfrm>
            <a:off x="2402546" y="5257798"/>
            <a:ext cx="7183708" cy="716073"/>
            <a:chOff x="2740588" y="5256103"/>
            <a:chExt cx="7183708" cy="716073"/>
          </a:xfrm>
        </p:grpSpPr>
        <p:pic>
          <p:nvPicPr>
            <p:cNvPr id="7" name="Picture 6" descr="Logo&#10;&#10;Description automatically generated">
              <a:extLst>
                <a:ext uri="{FF2B5EF4-FFF2-40B4-BE49-F238E27FC236}">
                  <a16:creationId xmlns:a16="http://schemas.microsoft.com/office/drawing/2014/main" id="{13FC805B-AC9D-B048-8A8C-765A76CCAFA7}"/>
                </a:ext>
              </a:extLst>
            </p:cNvPr>
            <p:cNvPicPr>
              <a:picLocks noChangeAspect="1"/>
            </p:cNvPicPr>
            <p:nvPr/>
          </p:nvPicPr>
          <p:blipFill>
            <a:blip r:embed="rId2"/>
            <a:stretch>
              <a:fillRect/>
            </a:stretch>
          </p:blipFill>
          <p:spPr>
            <a:xfrm>
              <a:off x="2740588" y="5258637"/>
              <a:ext cx="1281575" cy="711004"/>
            </a:xfrm>
            <a:prstGeom prst="rect">
              <a:avLst/>
            </a:prstGeom>
          </p:spPr>
        </p:pic>
        <p:pic>
          <p:nvPicPr>
            <p:cNvPr id="8" name="Picture 7" descr="Logo&#10;&#10;Description automatically generated">
              <a:extLst>
                <a:ext uri="{FF2B5EF4-FFF2-40B4-BE49-F238E27FC236}">
                  <a16:creationId xmlns:a16="http://schemas.microsoft.com/office/drawing/2014/main" id="{6674498E-A326-8E47-A0AF-7783F8E2D38F}"/>
                </a:ext>
              </a:extLst>
            </p:cNvPr>
            <p:cNvPicPr>
              <a:picLocks noChangeAspect="1"/>
            </p:cNvPicPr>
            <p:nvPr/>
          </p:nvPicPr>
          <p:blipFill>
            <a:blip r:embed="rId3"/>
            <a:stretch>
              <a:fillRect/>
            </a:stretch>
          </p:blipFill>
          <p:spPr>
            <a:xfrm>
              <a:off x="4196310" y="5256103"/>
              <a:ext cx="1315796" cy="716073"/>
            </a:xfrm>
            <a:prstGeom prst="rect">
              <a:avLst/>
            </a:prstGeom>
          </p:spPr>
        </p:pic>
        <p:pic>
          <p:nvPicPr>
            <p:cNvPr id="9" name="Picture 8" descr="Logo&#10;&#10;Description automatically generated">
              <a:extLst>
                <a:ext uri="{FF2B5EF4-FFF2-40B4-BE49-F238E27FC236}">
                  <a16:creationId xmlns:a16="http://schemas.microsoft.com/office/drawing/2014/main" id="{80FEF88E-E455-6042-8A38-CF0DFF559E5C}"/>
                </a:ext>
              </a:extLst>
            </p:cNvPr>
            <p:cNvPicPr>
              <a:picLocks noChangeAspect="1"/>
            </p:cNvPicPr>
            <p:nvPr/>
          </p:nvPicPr>
          <p:blipFill>
            <a:blip r:embed="rId4"/>
            <a:stretch>
              <a:fillRect/>
            </a:stretch>
          </p:blipFill>
          <p:spPr>
            <a:xfrm>
              <a:off x="5686253" y="5399930"/>
              <a:ext cx="767242" cy="428418"/>
            </a:xfrm>
            <a:prstGeom prst="rect">
              <a:avLst/>
            </a:prstGeom>
          </p:spPr>
        </p:pic>
        <p:pic>
          <p:nvPicPr>
            <p:cNvPr id="10" name="Picture 9">
              <a:extLst>
                <a:ext uri="{FF2B5EF4-FFF2-40B4-BE49-F238E27FC236}">
                  <a16:creationId xmlns:a16="http://schemas.microsoft.com/office/drawing/2014/main" id="{7F16907D-084A-B748-AF67-8BB2B89788E1}"/>
                </a:ext>
              </a:extLst>
            </p:cNvPr>
            <p:cNvPicPr>
              <a:picLocks noChangeAspect="1"/>
            </p:cNvPicPr>
            <p:nvPr/>
          </p:nvPicPr>
          <p:blipFill>
            <a:blip r:embed="rId5"/>
            <a:stretch>
              <a:fillRect/>
            </a:stretch>
          </p:blipFill>
          <p:spPr>
            <a:xfrm>
              <a:off x="8246500" y="5409345"/>
              <a:ext cx="1677796" cy="409589"/>
            </a:xfrm>
            <a:prstGeom prst="rect">
              <a:avLst/>
            </a:prstGeom>
          </p:spPr>
        </p:pic>
        <p:pic>
          <p:nvPicPr>
            <p:cNvPr id="11" name="Picture 10">
              <a:extLst>
                <a:ext uri="{FF2B5EF4-FFF2-40B4-BE49-F238E27FC236}">
                  <a16:creationId xmlns:a16="http://schemas.microsoft.com/office/drawing/2014/main" id="{194ACD7A-1DBF-9A43-AF0A-3705C036A1B0}"/>
                </a:ext>
              </a:extLst>
            </p:cNvPr>
            <p:cNvPicPr>
              <a:picLocks noChangeAspect="1"/>
            </p:cNvPicPr>
            <p:nvPr/>
          </p:nvPicPr>
          <p:blipFill>
            <a:blip r:embed="rId6"/>
            <a:stretch>
              <a:fillRect/>
            </a:stretch>
          </p:blipFill>
          <p:spPr>
            <a:xfrm>
              <a:off x="6627641" y="5353066"/>
              <a:ext cx="1444712" cy="522146"/>
            </a:xfrm>
            <a:prstGeom prst="rect">
              <a:avLst/>
            </a:prstGeom>
          </p:spPr>
        </p:pic>
      </p:grpSp>
      <p:sp>
        <p:nvSpPr>
          <p:cNvPr id="12" name="TextBox 11">
            <a:extLst>
              <a:ext uri="{FF2B5EF4-FFF2-40B4-BE49-F238E27FC236}">
                <a16:creationId xmlns:a16="http://schemas.microsoft.com/office/drawing/2014/main" id="{F8737DB9-2AC7-A340-ADDC-3D8CEA588381}"/>
              </a:ext>
            </a:extLst>
          </p:cNvPr>
          <p:cNvSpPr txBox="1"/>
          <p:nvPr/>
        </p:nvSpPr>
        <p:spPr>
          <a:xfrm>
            <a:off x="4230361" y="4787234"/>
            <a:ext cx="3731278" cy="400110"/>
          </a:xfrm>
          <a:prstGeom prst="rect">
            <a:avLst/>
          </a:prstGeom>
          <a:noFill/>
        </p:spPr>
        <p:txBody>
          <a:bodyPr wrap="none" rtlCol="0">
            <a:spAutoFit/>
          </a:bodyPr>
          <a:lstStyle/>
          <a:p>
            <a:pPr algn="ctr"/>
            <a:r>
              <a:rPr lang="en-US" sz="2000" b="1" dirty="0">
                <a:solidFill>
                  <a:schemeClr val="accent1"/>
                </a:solidFill>
              </a:rPr>
              <a:t>The top 5 Indian Online Retailers:</a:t>
            </a:r>
          </a:p>
        </p:txBody>
      </p:sp>
    </p:spTree>
    <p:extLst>
      <p:ext uri="{BB962C8B-B14F-4D97-AF65-F5344CB8AC3E}">
        <p14:creationId xmlns:p14="http://schemas.microsoft.com/office/powerpoint/2010/main" val="264700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p:txBody>
          <a:bodyPr>
            <a:normAutofit/>
          </a:bodyPr>
          <a:lstStyle/>
          <a:p>
            <a:r>
              <a:rPr lang="en-US" b="1" dirty="0">
                <a:solidFill>
                  <a:schemeClr val="accent1"/>
                </a:solidFill>
                <a:latin typeface="+mn-lt"/>
              </a:rPr>
              <a:t>Visualization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2547258"/>
            <a:ext cx="9601196" cy="3592285"/>
          </a:xfrm>
        </p:spPr>
        <p:txBody>
          <a:bodyPr anchor="ctr">
            <a:noAutofit/>
          </a:bodyPr>
          <a:lstStyle/>
          <a:p>
            <a:pPr algn="just"/>
            <a:r>
              <a:rPr lang="en-US" sz="1800" dirty="0">
                <a:solidFill>
                  <a:schemeClr val="bg1"/>
                </a:solidFill>
                <a:latin typeface="+mj-lt"/>
              </a:rPr>
              <a:t>What is the definition of data visualization? A graphical depiction of information and data is referred to as data visualization.</a:t>
            </a:r>
          </a:p>
          <a:p>
            <a:pPr algn="just"/>
            <a:r>
              <a:rPr lang="en-US" sz="1800" dirty="0">
                <a:solidFill>
                  <a:schemeClr val="bg1"/>
                </a:solidFill>
                <a:latin typeface="+mj-lt"/>
              </a:rPr>
              <a:t>What are the advantages of good data visualization? Data visualization is another visual art approach that piques our interest and retains our attention on the message collected by the eyes.</a:t>
            </a:r>
          </a:p>
          <a:p>
            <a:pPr algn="just"/>
            <a:r>
              <a:rPr lang="en-US" sz="1800" dirty="0">
                <a:solidFill>
                  <a:schemeClr val="bg1"/>
                </a:solidFill>
                <a:latin typeface="+mj-lt"/>
              </a:rPr>
              <a:t>There are several types of data visualization analysis:</a:t>
            </a:r>
          </a:p>
          <a:p>
            <a:pPr marL="0" indent="0" algn="just">
              <a:buNone/>
            </a:pPr>
            <a:r>
              <a:rPr lang="en-US" sz="1800" dirty="0">
                <a:solidFill>
                  <a:schemeClr val="bg1"/>
                </a:solidFill>
                <a:latin typeface="+mj-lt"/>
              </a:rPr>
              <a:t>	1. Univariate Analysis: We will use a single characteristic to assess practically all of its attributes 	     in a univariate analysis.</a:t>
            </a:r>
          </a:p>
          <a:p>
            <a:pPr marL="0" indent="0" algn="just">
              <a:buNone/>
            </a:pPr>
            <a:r>
              <a:rPr lang="en-US" sz="1800" dirty="0">
                <a:solidFill>
                  <a:schemeClr val="bg1"/>
                </a:solidFill>
                <a:latin typeface="+mj-lt"/>
              </a:rPr>
              <a:t>	2. Bivariate Analysis: Bivariate analysis is when we compare data between two attributes that 	     	    are precisely the same.</a:t>
            </a:r>
          </a:p>
          <a:p>
            <a:pPr marL="0" indent="0" algn="just">
              <a:buNone/>
            </a:pPr>
            <a:r>
              <a:rPr lang="en-US" sz="1800" dirty="0">
                <a:solidFill>
                  <a:schemeClr val="bg1"/>
                </a:solidFill>
                <a:latin typeface="+mj-lt"/>
              </a:rPr>
              <a:t>	3. Multivariate Analysis: We shall compare more than two variables in the multivariate analysis.</a:t>
            </a:r>
          </a:p>
        </p:txBody>
      </p:sp>
    </p:spTree>
    <p:extLst>
      <p:ext uri="{BB962C8B-B14F-4D97-AF65-F5344CB8AC3E}">
        <p14:creationId xmlns:p14="http://schemas.microsoft.com/office/powerpoint/2010/main" val="9445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0480585-4DCE-A84A-9D5D-9C111DF6EB0E}"/>
              </a:ext>
            </a:extLst>
          </p:cNvPr>
          <p:cNvSpPr/>
          <p:nvPr/>
        </p:nvSpPr>
        <p:spPr>
          <a:xfrm>
            <a:off x="1041400" y="1828802"/>
            <a:ext cx="4178300"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409022430"/>
              </p:ext>
            </p:extLst>
          </p:nvPr>
        </p:nvGraphicFramePr>
        <p:xfrm>
          <a:off x="1341123" y="2161906"/>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determine the total number of rows covered by each unique category value contained in all columns of our dataset using count plots.</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I made sure that the proportion of data coverage is presented with the overall row number.</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Univariate Analysis:</a:t>
            </a:r>
          </a:p>
        </p:txBody>
      </p:sp>
      <p:pic>
        <p:nvPicPr>
          <p:cNvPr id="4" name="Picture 3">
            <a:extLst>
              <a:ext uri="{FF2B5EF4-FFF2-40B4-BE49-F238E27FC236}">
                <a16:creationId xmlns:a16="http://schemas.microsoft.com/office/drawing/2014/main" id="{76B392A1-89BC-5A4C-B4ED-31E54E94C655}"/>
              </a:ext>
            </a:extLst>
          </p:cNvPr>
          <p:cNvPicPr>
            <a:picLocks noChangeAspect="1"/>
          </p:cNvPicPr>
          <p:nvPr/>
        </p:nvPicPr>
        <p:blipFill rotWithShape="1">
          <a:blip r:embed="rId2"/>
          <a:srcRect t="14452" b="14452"/>
          <a:stretch/>
        </p:blipFill>
        <p:spPr>
          <a:xfrm>
            <a:off x="5473339" y="1558020"/>
            <a:ext cx="5421086" cy="4482344"/>
          </a:xfrm>
          <a:prstGeom prst="rect">
            <a:avLst/>
          </a:prstGeom>
        </p:spPr>
      </p:pic>
    </p:spTree>
    <p:extLst>
      <p:ext uri="{BB962C8B-B14F-4D97-AF65-F5344CB8AC3E}">
        <p14:creationId xmlns:p14="http://schemas.microsoft.com/office/powerpoint/2010/main" val="105433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87C1DBE-4E10-1946-99D9-8450859FA1A3}"/>
              </a:ext>
            </a:extLst>
          </p:cNvPr>
          <p:cNvSpPr/>
          <p:nvPr/>
        </p:nvSpPr>
        <p:spPr>
          <a:xfrm>
            <a:off x="6424385" y="1574801"/>
            <a:ext cx="3942806"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062073062"/>
              </p:ext>
            </p:extLst>
          </p:nvPr>
        </p:nvGraphicFramePr>
        <p:xfrm>
          <a:off x="6733903" y="1874520"/>
          <a:ext cx="3374570" cy="3108960"/>
        </p:xfrm>
        <a:graphic>
          <a:graphicData uri="http://schemas.openxmlformats.org/drawingml/2006/table">
            <a:tbl>
              <a:tblPr firstRow="1" bandRow="1">
                <a:tableStyleId>{2D5ABB26-0587-4C30-8999-92F81FD0307C}</a:tableStyleId>
              </a:tblPr>
              <a:tblGrid>
                <a:gridCol w="3374570">
                  <a:extLst>
                    <a:ext uri="{9D8B030D-6E8A-4147-A177-3AD203B41FA5}">
                      <a16:colId xmlns:a16="http://schemas.microsoft.com/office/drawing/2014/main" val="248135368"/>
                    </a:ext>
                  </a:extLst>
                </a:gridCol>
              </a:tblGrid>
              <a:tr h="2383971">
                <a:tc>
                  <a:txBody>
                    <a:bodyPr/>
                    <a:lstStyle/>
                    <a:p>
                      <a:pPr marL="0" indent="0" algn="just">
                        <a:buFont typeface="Arial" panose="020B0604020202020204" pitchFamily="34" charset="0"/>
                        <a:buNone/>
                      </a:pPr>
                      <a:r>
                        <a:rPr lang="en-US" sz="1800" b="0" dirty="0">
                          <a:solidFill>
                            <a:schemeClr val="bg1"/>
                          </a:solidFill>
                          <a:latin typeface="+mj-lt"/>
                        </a:rPr>
                        <a:t>To observe the correlation information between the columns, I utilized the heatmap on the encoded dataset.</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Even though the picture was too small to see on the Jupyter Notebook, I was able to deduce from the color choices that there is no multi collinearity between the columns.</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Multivariate Analysis:</a:t>
            </a:r>
          </a:p>
        </p:txBody>
      </p:sp>
      <p:pic>
        <p:nvPicPr>
          <p:cNvPr id="4" name="Picture 3">
            <a:extLst>
              <a:ext uri="{FF2B5EF4-FFF2-40B4-BE49-F238E27FC236}">
                <a16:creationId xmlns:a16="http://schemas.microsoft.com/office/drawing/2014/main" id="{6F54350D-5D5C-064C-B6C9-D48065161691}"/>
              </a:ext>
            </a:extLst>
          </p:cNvPr>
          <p:cNvPicPr>
            <a:picLocks noChangeAspect="1"/>
          </p:cNvPicPr>
          <p:nvPr/>
        </p:nvPicPr>
        <p:blipFill>
          <a:blip r:embed="rId2"/>
          <a:srcRect/>
          <a:stretch/>
        </p:blipFill>
        <p:spPr>
          <a:xfrm>
            <a:off x="1616610" y="2078138"/>
            <a:ext cx="4570830" cy="3428122"/>
          </a:xfrm>
          <a:prstGeom prst="rect">
            <a:avLst/>
          </a:prstGeom>
        </p:spPr>
      </p:pic>
    </p:spTree>
    <p:extLst>
      <p:ext uri="{BB962C8B-B14F-4D97-AF65-F5344CB8AC3E}">
        <p14:creationId xmlns:p14="http://schemas.microsoft.com/office/powerpoint/2010/main" val="133037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295400" y="871085"/>
            <a:ext cx="9601200" cy="767760"/>
          </a:xfrm>
        </p:spPr>
        <p:txBody>
          <a:bodyPr/>
          <a:lstStyle/>
          <a:p>
            <a:r>
              <a:rPr lang="en-US" b="1" dirty="0">
                <a:solidFill>
                  <a:schemeClr val="accent1"/>
                </a:solidFill>
                <a:latin typeface="+mn-lt"/>
              </a:rPr>
              <a:t>Inference</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293223" y="1828800"/>
            <a:ext cx="9601200" cy="4069215"/>
          </a:xfrm>
        </p:spPr>
        <p:txBody>
          <a:bodyPr>
            <a:normAutofit lnSpcReduction="10000"/>
          </a:bodyPr>
          <a:lstStyle/>
          <a:p>
            <a:pPr algn="just"/>
            <a:r>
              <a:rPr lang="en-US" sz="1800" dirty="0">
                <a:solidFill>
                  <a:schemeClr val="bg1"/>
                </a:solidFill>
                <a:latin typeface="+mj-lt"/>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lgn="just"/>
            <a:r>
              <a:rPr lang="en-US" sz="1800" dirty="0">
                <a:solidFill>
                  <a:schemeClr val="bg1"/>
                </a:solidFill>
                <a:latin typeface="+mj-lt"/>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lgn="just"/>
            <a:r>
              <a:rPr lang="en-US" sz="1800" dirty="0">
                <a:solidFill>
                  <a:schemeClr val="bg1"/>
                </a:solidFill>
                <a:latin typeface="+mj-lt"/>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p>
        </p:txBody>
      </p:sp>
    </p:spTree>
    <p:extLst>
      <p:ext uri="{BB962C8B-B14F-4D97-AF65-F5344CB8AC3E}">
        <p14:creationId xmlns:p14="http://schemas.microsoft.com/office/powerpoint/2010/main" val="4126419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0" y="956538"/>
            <a:ext cx="4800600" cy="767760"/>
          </a:xfrm>
        </p:spPr>
        <p:txBody>
          <a:bodyPr>
            <a:normAutofit/>
          </a:bodyPr>
          <a:lstStyle/>
          <a:p>
            <a:pPr algn="l"/>
            <a:r>
              <a:rPr lang="en-US" sz="2800" b="1" dirty="0">
                <a:solidFill>
                  <a:schemeClr val="accent1"/>
                </a:solidFill>
                <a:latin typeface="+mn-lt"/>
              </a:rPr>
              <a:t>1. Amazon</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0" y="1832247"/>
            <a:ext cx="5064640" cy="4069215"/>
          </a:xfrm>
        </p:spPr>
        <p:txBody>
          <a:bodyPr>
            <a:normAutofit/>
          </a:bodyPr>
          <a:lstStyle/>
          <a:p>
            <a:pPr marL="0" indent="0" algn="just">
              <a:buNone/>
            </a:pPr>
            <a:r>
              <a:rPr lang="en-IN" sz="1800" b="1" u="sng" dirty="0">
                <a:solidFill>
                  <a:schemeClr val="bg1"/>
                </a:solidFill>
                <a:latin typeface="+mj-lt"/>
              </a:rPr>
              <a:t>To be improved: </a:t>
            </a:r>
          </a:p>
          <a:p>
            <a:pPr algn="just"/>
            <a:r>
              <a:rPr lang="en-IN" sz="1800" dirty="0">
                <a:solidFill>
                  <a:schemeClr val="bg1"/>
                </a:solidFill>
                <a:latin typeface="+mj-lt"/>
              </a:rPr>
              <a:t>During promotions, attempt to provide clients with a stress-free shopping experience. </a:t>
            </a:r>
          </a:p>
          <a:p>
            <a:pPr algn="just"/>
            <a:r>
              <a:rPr lang="en-IN" sz="1800" dirty="0">
                <a:solidFill>
                  <a:schemeClr val="bg1"/>
                </a:solidFill>
                <a:latin typeface="+mj-lt"/>
              </a:rPr>
              <a:t>Provide customers with extra payment alternatives. </a:t>
            </a:r>
          </a:p>
          <a:p>
            <a:pPr algn="just"/>
            <a:r>
              <a:rPr lang="en-IN" sz="1800" dirty="0">
                <a:solidFill>
                  <a:schemeClr val="bg1"/>
                </a:solidFill>
                <a:latin typeface="+mj-lt"/>
              </a:rPr>
              <a:t>Give the pricing as soon as possible during the offer. </a:t>
            </a:r>
          </a:p>
          <a:p>
            <a:pPr algn="just"/>
            <a:r>
              <a:rPr lang="en-IN" sz="1800" dirty="0">
                <a:solidFill>
                  <a:schemeClr val="bg1"/>
                </a:solidFill>
                <a:latin typeface="+mj-lt"/>
              </a:rPr>
              <a:t>Shorten the time it takes for things to arrive. </a:t>
            </a:r>
          </a:p>
        </p:txBody>
      </p:sp>
      <p:cxnSp>
        <p:nvCxnSpPr>
          <p:cNvPr id="7" name="Straight Connector 6">
            <a:extLst>
              <a:ext uri="{FF2B5EF4-FFF2-40B4-BE49-F238E27FC236}">
                <a16:creationId xmlns:a16="http://schemas.microsoft.com/office/drawing/2014/main" id="{8CDE86B5-01DC-C746-B49E-118754CDDCAC}"/>
              </a:ext>
            </a:extLst>
          </p:cNvPr>
          <p:cNvCxnSpPr>
            <a:cxnSpLocks/>
          </p:cNvCxnSpPr>
          <p:nvPr/>
        </p:nvCxnSpPr>
        <p:spPr>
          <a:xfrm>
            <a:off x="6296297" y="1832247"/>
            <a:ext cx="0" cy="328839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id="{A9B09300-9D62-CB49-8D81-82C5020B854A}"/>
              </a:ext>
            </a:extLst>
          </p:cNvPr>
          <p:cNvSpPr txBox="1">
            <a:spLocks/>
          </p:cNvSpPr>
          <p:nvPr/>
        </p:nvSpPr>
        <p:spPr>
          <a:xfrm>
            <a:off x="6496595" y="1832250"/>
            <a:ext cx="4755600" cy="406921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Font typeface="Arial"/>
              <a:buNone/>
            </a:pPr>
            <a:r>
              <a:rPr lang="en-IN" sz="1800" b="1" dirty="0">
                <a:solidFill>
                  <a:schemeClr val="bg1"/>
                </a:solidFill>
                <a:latin typeface="+mj-lt"/>
              </a:rPr>
              <a:t>P</a:t>
            </a:r>
            <a:r>
              <a:rPr lang="en-IN" sz="1800" b="1" u="sng" dirty="0">
                <a:solidFill>
                  <a:schemeClr val="bg1"/>
                </a:solidFill>
                <a:latin typeface="+mj-lt"/>
              </a:rPr>
              <a:t>ositive feedback summary: </a:t>
            </a:r>
          </a:p>
          <a:p>
            <a:pPr algn="just"/>
            <a:r>
              <a:rPr lang="en-IN" sz="1800" dirty="0">
                <a:solidFill>
                  <a:schemeClr val="bg1"/>
                </a:solidFill>
                <a:latin typeface="+mj-lt"/>
              </a:rPr>
              <a:t>It's easy to use, and it's also a fantastic buying site. </a:t>
            </a:r>
          </a:p>
          <a:p>
            <a:pPr algn="just"/>
            <a:r>
              <a:rPr lang="en-IN" sz="1800" dirty="0">
                <a:solidFill>
                  <a:schemeClr val="bg1"/>
                </a:solidFill>
                <a:latin typeface="+mj-lt"/>
              </a:rPr>
              <a:t>Products are delivered quickly.</a:t>
            </a:r>
          </a:p>
          <a:p>
            <a:pPr algn="just"/>
            <a:r>
              <a:rPr lang="en-IN" sz="1800" dirty="0">
                <a:solidFill>
                  <a:schemeClr val="bg1"/>
                </a:solidFill>
                <a:latin typeface="+mj-lt"/>
              </a:rPr>
              <a:t>Availability of comprehensive product information. </a:t>
            </a:r>
          </a:p>
          <a:p>
            <a:pPr algn="just"/>
            <a:r>
              <a:rPr lang="en-IN" sz="1800" dirty="0">
                <a:solidFill>
                  <a:schemeClr val="bg1"/>
                </a:solidFill>
                <a:latin typeface="+mj-lt"/>
              </a:rPr>
              <a:t>Multi-channel online assistance is available. </a:t>
            </a:r>
          </a:p>
          <a:p>
            <a:pPr algn="just"/>
            <a:r>
              <a:rPr lang="en-IN" sz="1800" dirty="0">
                <a:solidFill>
                  <a:schemeClr val="bg1"/>
                </a:solidFill>
                <a:latin typeface="+mj-lt"/>
              </a:rPr>
              <a:t>Trustworthy website or app, as well as perceived trustworthiness. </a:t>
            </a:r>
          </a:p>
        </p:txBody>
      </p:sp>
      <p:sp>
        <p:nvSpPr>
          <p:cNvPr id="10" name="Rounded Rectangle 9">
            <a:extLst>
              <a:ext uri="{FF2B5EF4-FFF2-40B4-BE49-F238E27FC236}">
                <a16:creationId xmlns:a16="http://schemas.microsoft.com/office/drawing/2014/main" id="{5C4A15D2-3CDE-2C42-8259-5BF548383000}"/>
              </a:ext>
            </a:extLst>
          </p:cNvPr>
          <p:cNvSpPr/>
          <p:nvPr/>
        </p:nvSpPr>
        <p:spPr>
          <a:xfrm>
            <a:off x="3937660" y="5421084"/>
            <a:ext cx="4266540"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50815-2F95-2645-B42D-893106C066D4}"/>
              </a:ext>
            </a:extLst>
          </p:cNvPr>
          <p:cNvSpPr txBox="1"/>
          <p:nvPr/>
        </p:nvSpPr>
        <p:spPr>
          <a:xfrm>
            <a:off x="4071108" y="5566456"/>
            <a:ext cx="2646432" cy="400110"/>
          </a:xfrm>
          <a:prstGeom prst="rect">
            <a:avLst/>
          </a:prstGeom>
          <a:noFill/>
        </p:spPr>
        <p:txBody>
          <a:bodyPr wrap="square" rtlCol="0">
            <a:spAutoFit/>
          </a:bodyPr>
          <a:lstStyle/>
          <a:p>
            <a:pPr algn="r"/>
            <a:r>
              <a:rPr lang="en-US" sz="2000" dirty="0">
                <a:solidFill>
                  <a:schemeClr val="bg1"/>
                </a:solidFill>
              </a:rPr>
              <a:t>E-Commerce Company:</a:t>
            </a:r>
          </a:p>
        </p:txBody>
      </p:sp>
      <p:pic>
        <p:nvPicPr>
          <p:cNvPr id="13" name="Picture 12">
            <a:extLst>
              <a:ext uri="{FF2B5EF4-FFF2-40B4-BE49-F238E27FC236}">
                <a16:creationId xmlns:a16="http://schemas.microsoft.com/office/drawing/2014/main" id="{5EE1FD68-5AC6-2A4A-A667-C45812C99469}"/>
              </a:ext>
            </a:extLst>
          </p:cNvPr>
          <p:cNvPicPr>
            <a:picLocks noChangeAspect="1"/>
          </p:cNvPicPr>
          <p:nvPr/>
        </p:nvPicPr>
        <p:blipFill rotWithShape="1">
          <a:blip r:embed="rId2"/>
          <a:srcRect b="8786"/>
          <a:stretch/>
        </p:blipFill>
        <p:spPr>
          <a:xfrm>
            <a:off x="6717540" y="5531178"/>
            <a:ext cx="1322293" cy="488187"/>
          </a:xfrm>
          <a:prstGeom prst="rect">
            <a:avLst/>
          </a:prstGeom>
        </p:spPr>
      </p:pic>
    </p:spTree>
    <p:extLst>
      <p:ext uri="{BB962C8B-B14F-4D97-AF65-F5344CB8AC3E}">
        <p14:creationId xmlns:p14="http://schemas.microsoft.com/office/powerpoint/2010/main" val="2554874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498662" y="5447411"/>
            <a:ext cx="4917575"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2. Flipkart</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613350" y="1436916"/>
            <a:ext cx="5218611" cy="4317159"/>
          </a:xfrm>
        </p:spPr>
        <p:txBody>
          <a:bodyPr>
            <a:noAutofit/>
          </a:bodyPr>
          <a:lstStyle/>
          <a:p>
            <a:pPr marL="0" indent="0">
              <a:buNone/>
            </a:pPr>
            <a:r>
              <a:rPr lang="en-IN" sz="1800" dirty="0">
                <a:solidFill>
                  <a:schemeClr val="bg1"/>
                </a:solidFill>
              </a:rPr>
              <a:t>	</a:t>
            </a:r>
            <a:r>
              <a:rPr lang="en-IN" sz="1800" b="1" u="sng" dirty="0">
                <a:solidFill>
                  <a:schemeClr val="bg1"/>
                </a:solidFill>
                <a:latin typeface="+mj-lt"/>
              </a:rPr>
              <a:t>To be improved: </a:t>
            </a:r>
          </a:p>
          <a:p>
            <a:pPr lvl="1"/>
            <a:r>
              <a:rPr lang="en-IN" sz="1800" dirty="0">
                <a:solidFill>
                  <a:schemeClr val="bg1"/>
                </a:solidFill>
                <a:latin typeface="+mj-lt"/>
              </a:rPr>
              <a:t>During promotions, attempt to provide clients with a stress-free shopping experience. </a:t>
            </a:r>
          </a:p>
          <a:p>
            <a:pPr lvl="1"/>
            <a:r>
              <a:rPr lang="en-IN" sz="1800" dirty="0">
                <a:solidFill>
                  <a:schemeClr val="bg1"/>
                </a:solidFill>
                <a:latin typeface="+mj-lt"/>
              </a:rPr>
              <a:t>Provide customers with extra payment alternatives. </a:t>
            </a:r>
          </a:p>
          <a:p>
            <a:pPr lvl="1"/>
            <a:r>
              <a:rPr lang="en-IN" sz="1800" dirty="0">
                <a:solidFill>
                  <a:schemeClr val="bg1"/>
                </a:solidFill>
                <a:latin typeface="+mj-lt"/>
              </a:rPr>
              <a:t>Give the pricing as soon as possible during the offer. </a:t>
            </a:r>
          </a:p>
          <a:p>
            <a:pPr lvl="1"/>
            <a:r>
              <a:rPr lang="en-IN" sz="1800" dirty="0">
                <a:solidFill>
                  <a:schemeClr val="bg1"/>
                </a:solidFill>
                <a:latin typeface="+mj-lt"/>
              </a:rPr>
              <a:t>Shorten the time it takes for things to arrive. </a:t>
            </a:r>
          </a:p>
          <a:p>
            <a:pPr lvl="1"/>
            <a:r>
              <a:rPr lang="en-IN" sz="1800" dirty="0">
                <a:solidFill>
                  <a:schemeClr val="bg1"/>
                </a:solidFill>
                <a:latin typeface="+mj-lt"/>
              </a:rPr>
              <a:t>The only difference between Flipkart and Amazon is that their feedbacks </a:t>
            </a:r>
          </a:p>
          <a:p>
            <a:pPr lvl="1"/>
            <a:r>
              <a:rPr lang="en-IN" sz="1800" dirty="0">
                <a:solidFill>
                  <a:schemeClr val="bg1"/>
                </a:solidFill>
                <a:latin typeface="+mj-lt"/>
              </a:rPr>
              <a:t>are practically identical, with varied percentages.</a:t>
            </a:r>
          </a:p>
        </p:txBody>
      </p:sp>
      <p:sp>
        <p:nvSpPr>
          <p:cNvPr id="4" name="TextBox 3">
            <a:extLst>
              <a:ext uri="{FF2B5EF4-FFF2-40B4-BE49-F238E27FC236}">
                <a16:creationId xmlns:a16="http://schemas.microsoft.com/office/drawing/2014/main" id="{0205E248-524C-1844-AE27-EE92C87D5066}"/>
              </a:ext>
            </a:extLst>
          </p:cNvPr>
          <p:cNvSpPr txBox="1"/>
          <p:nvPr/>
        </p:nvSpPr>
        <p:spPr>
          <a:xfrm>
            <a:off x="3632111" y="559278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5706894" y="1436916"/>
            <a:ext cx="5218611" cy="43171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dirty="0">
                <a:solidFill>
                  <a:schemeClr val="bg1"/>
                </a:solidFill>
                <a:latin typeface="+mj-lt"/>
              </a:rPr>
              <a:t>	</a:t>
            </a:r>
            <a:r>
              <a:rPr lang="en-IN" sz="1800" b="1" u="sng" dirty="0">
                <a:solidFill>
                  <a:schemeClr val="bg1"/>
                </a:solidFill>
                <a:latin typeface="+mj-lt"/>
              </a:rPr>
              <a:t>Positive feedback summary: </a:t>
            </a:r>
          </a:p>
          <a:p>
            <a:pPr lvl="1"/>
            <a:r>
              <a:rPr lang="en-IN" sz="1800" dirty="0">
                <a:solidFill>
                  <a:schemeClr val="bg1"/>
                </a:solidFill>
                <a:latin typeface="+mj-lt"/>
              </a:rPr>
              <a:t>It's easy to use, and it's also a fantastic buying site. </a:t>
            </a:r>
          </a:p>
          <a:p>
            <a:pPr lvl="1"/>
            <a:r>
              <a:rPr lang="en-IN" sz="1800" dirty="0">
                <a:solidFill>
                  <a:schemeClr val="bg1"/>
                </a:solidFill>
                <a:latin typeface="+mj-lt"/>
              </a:rPr>
              <a:t>Products are delivered quickly. </a:t>
            </a:r>
          </a:p>
          <a:p>
            <a:pPr lvl="1"/>
            <a:r>
              <a:rPr lang="en-IN" sz="1800" dirty="0">
                <a:solidFill>
                  <a:schemeClr val="bg1"/>
                </a:solidFill>
                <a:latin typeface="+mj-lt"/>
              </a:rPr>
              <a:t>Availability of comprehensive product information. </a:t>
            </a:r>
          </a:p>
          <a:p>
            <a:pPr lvl="1"/>
            <a:r>
              <a:rPr lang="en-IN" sz="1800" dirty="0">
                <a:solidFill>
                  <a:schemeClr val="bg1"/>
                </a:solidFill>
                <a:latin typeface="+mj-lt"/>
              </a:rPr>
              <a:t>Multi-channel online assistance is available. </a:t>
            </a:r>
          </a:p>
          <a:p>
            <a:pPr lvl="1"/>
            <a:r>
              <a:rPr lang="en-IN" sz="1800" dirty="0">
                <a:solidFill>
                  <a:schemeClr val="bg1"/>
                </a:solidFill>
                <a:latin typeface="+mj-lt"/>
              </a:rPr>
              <a:t>Trustworthy website or app, as well as perceived trustworthiness. </a:t>
            </a:r>
          </a:p>
          <a:p>
            <a:pPr lvl="1"/>
            <a:r>
              <a:rPr lang="en-IN" sz="1800" dirty="0">
                <a:solidFill>
                  <a:schemeClr val="bg1"/>
                </a:solidFill>
                <a:latin typeface="+mj-lt"/>
              </a:rPr>
              <a:t>A wide range of items are available. </a:t>
            </a:r>
          </a:p>
        </p:txBody>
      </p:sp>
      <p:pic>
        <p:nvPicPr>
          <p:cNvPr id="8" name="Picture 7">
            <a:extLst>
              <a:ext uri="{FF2B5EF4-FFF2-40B4-BE49-F238E27FC236}">
                <a16:creationId xmlns:a16="http://schemas.microsoft.com/office/drawing/2014/main" id="{7968D5FB-D529-334C-A22E-0060A1D3A6DD}"/>
              </a:ext>
            </a:extLst>
          </p:cNvPr>
          <p:cNvPicPr>
            <a:picLocks noChangeAspect="1"/>
          </p:cNvPicPr>
          <p:nvPr/>
        </p:nvPicPr>
        <p:blipFill rotWithShape="1">
          <a:blip r:embed="rId2"/>
          <a:srcRect t="10823" b="21619"/>
          <a:stretch/>
        </p:blipFill>
        <p:spPr>
          <a:xfrm>
            <a:off x="6466731" y="5486600"/>
            <a:ext cx="1761321" cy="574216"/>
          </a:xfrm>
          <a:prstGeom prst="rect">
            <a:avLst/>
          </a:prstGeom>
        </p:spPr>
      </p:pic>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36916"/>
            <a:ext cx="0" cy="3788227"/>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0499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583573" y="5412441"/>
            <a:ext cx="43158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3. Myntra</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526940"/>
            <a:ext cx="4675532"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attempt to provide clients with a stress-free shopping experience</a:t>
            </a:r>
          </a:p>
          <a:p>
            <a:r>
              <a:rPr lang="en-IN" sz="1800" dirty="0">
                <a:solidFill>
                  <a:schemeClr val="bg1"/>
                </a:solidFill>
                <a:latin typeface="+mj-lt"/>
              </a:rPr>
              <a:t>During promotions, try to offer the pricing as soon as possible. </a:t>
            </a:r>
          </a:p>
          <a:p>
            <a:r>
              <a:rPr lang="en-IN" sz="1800" dirty="0">
                <a:solidFill>
                  <a:schemeClr val="bg1"/>
                </a:solidFill>
                <a:latin typeface="+mj-lt"/>
              </a:rPr>
              <a:t>During promotions, reduce the time it takes for things to arrive.</a:t>
            </a:r>
          </a:p>
        </p:txBody>
      </p:sp>
      <p:sp>
        <p:nvSpPr>
          <p:cNvPr id="4" name="TextBox 3">
            <a:extLst>
              <a:ext uri="{FF2B5EF4-FFF2-40B4-BE49-F238E27FC236}">
                <a16:creationId xmlns:a16="http://schemas.microsoft.com/office/drawing/2014/main"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526940"/>
            <a:ext cx="5218611" cy="348956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A variety of payment alternatives are available. </a:t>
            </a:r>
          </a:p>
          <a:p>
            <a:r>
              <a:rPr lang="en-IN" sz="1800" dirty="0">
                <a:solidFill>
                  <a:schemeClr val="bg1"/>
                </a:solidFill>
                <a:latin typeface="+mj-lt"/>
              </a:rPr>
              <a:t>Products are delivered more quickly. </a:t>
            </a:r>
          </a:p>
          <a:p>
            <a:r>
              <a:rPr lang="en-IN" sz="1800" dirty="0">
                <a:solidFill>
                  <a:schemeClr val="bg1"/>
                </a:solidFill>
                <a:latin typeface="+mj-lt"/>
              </a:rPr>
              <a:t>Detailed information on all available goods. </a:t>
            </a:r>
          </a:p>
          <a:p>
            <a:r>
              <a:rPr lang="en-IN" sz="1800" dirty="0">
                <a:solidFill>
                  <a:schemeClr val="bg1"/>
                </a:solidFill>
                <a:latin typeface="+mj-lt"/>
              </a:rPr>
              <a:t>Trustworthy website or app, as well as perceived trustworthiness. </a:t>
            </a:r>
          </a:p>
          <a:p>
            <a:r>
              <a:rPr lang="en-IN" sz="1800" dirty="0">
                <a:solidFill>
                  <a:schemeClr val="bg1"/>
                </a:solidFill>
                <a:latin typeface="+mj-lt"/>
              </a:rPr>
              <a:t>A wide range of products to choose from </a:t>
            </a: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592697"/>
            <a:ext cx="0" cy="308090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B362C3B9-D11F-7949-80AC-97031DB39ECE}"/>
              </a:ext>
            </a:extLst>
          </p:cNvPr>
          <p:cNvPicPr>
            <a:picLocks noChangeAspect="1"/>
          </p:cNvPicPr>
          <p:nvPr/>
        </p:nvPicPr>
        <p:blipFill>
          <a:blip r:embed="rId2"/>
          <a:stretch>
            <a:fillRect/>
          </a:stretch>
        </p:blipFill>
        <p:spPr>
          <a:xfrm>
            <a:off x="6249153" y="5497127"/>
            <a:ext cx="1442871" cy="521481"/>
          </a:xfrm>
          <a:prstGeom prst="rect">
            <a:avLst/>
          </a:prstGeom>
        </p:spPr>
      </p:pic>
    </p:spTree>
    <p:extLst>
      <p:ext uri="{BB962C8B-B14F-4D97-AF65-F5344CB8AC3E}">
        <p14:creationId xmlns:p14="http://schemas.microsoft.com/office/powerpoint/2010/main" val="2976031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FD74-7DE5-254C-8FBF-1DF1B3DA54FB}"/>
              </a:ext>
            </a:extLst>
          </p:cNvPr>
          <p:cNvSpPr>
            <a:spLocks noGrp="1"/>
          </p:cNvSpPr>
          <p:nvPr>
            <p:ph type="title"/>
          </p:nvPr>
        </p:nvSpPr>
        <p:spPr/>
        <p:txBody>
          <a:bodyPr>
            <a:normAutofit/>
          </a:bodyPr>
          <a:lstStyle/>
          <a:p>
            <a:r>
              <a:rPr lang="en-US" sz="4000" b="1" dirty="0">
                <a:solidFill>
                  <a:schemeClr val="accent1"/>
                </a:solidFill>
                <a:latin typeface="+mn-lt"/>
              </a:rPr>
              <a:t>Agenda</a:t>
            </a:r>
          </a:p>
        </p:txBody>
      </p:sp>
      <p:sp>
        <p:nvSpPr>
          <p:cNvPr id="7" name="Content Placeholder 6">
            <a:extLst>
              <a:ext uri="{FF2B5EF4-FFF2-40B4-BE49-F238E27FC236}">
                <a16:creationId xmlns:a16="http://schemas.microsoft.com/office/drawing/2014/main" id="{D251C886-C55B-5C43-9479-E1B84F102109}"/>
              </a:ext>
            </a:extLst>
          </p:cNvPr>
          <p:cNvSpPr>
            <a:spLocks noGrp="1"/>
          </p:cNvSpPr>
          <p:nvPr>
            <p:ph sz="half" idx="1"/>
          </p:nvPr>
        </p:nvSpPr>
        <p:spPr>
          <a:xfrm>
            <a:off x="6299200" y="2565740"/>
            <a:ext cx="4515104" cy="3310128"/>
          </a:xfrm>
        </p:spPr>
        <p:txBody>
          <a:bodyPr>
            <a:normAutofit lnSpcReduction="10000"/>
          </a:bodyPr>
          <a:lstStyle/>
          <a:p>
            <a:r>
              <a:rPr lang="en-US" dirty="0">
                <a:solidFill>
                  <a:schemeClr val="bg1"/>
                </a:solidFill>
              </a:rPr>
              <a:t>Introduction</a:t>
            </a:r>
          </a:p>
          <a:p>
            <a:r>
              <a:rPr lang="en-US" dirty="0">
                <a:solidFill>
                  <a:schemeClr val="bg1"/>
                </a:solidFill>
              </a:rPr>
              <a:t>Problem Statement</a:t>
            </a:r>
          </a:p>
          <a:p>
            <a:r>
              <a:rPr lang="en-US" dirty="0">
                <a:solidFill>
                  <a:schemeClr val="bg1"/>
                </a:solidFill>
              </a:rPr>
              <a:t>Objective</a:t>
            </a:r>
          </a:p>
          <a:p>
            <a:r>
              <a:rPr lang="en-US" dirty="0">
                <a:solidFill>
                  <a:schemeClr val="bg1"/>
                </a:solidFill>
              </a:rPr>
              <a:t>Exploratory Data Analysis (EDA)</a:t>
            </a:r>
          </a:p>
          <a:p>
            <a:r>
              <a:rPr lang="en-US" dirty="0">
                <a:solidFill>
                  <a:schemeClr val="bg1"/>
                </a:solidFill>
              </a:rPr>
              <a:t>Visualization</a:t>
            </a:r>
          </a:p>
          <a:p>
            <a:r>
              <a:rPr lang="en-US" dirty="0">
                <a:solidFill>
                  <a:schemeClr val="bg1"/>
                </a:solidFill>
              </a:rPr>
              <a:t>Inference</a:t>
            </a:r>
          </a:p>
          <a:p>
            <a:r>
              <a:rPr lang="en-US" dirty="0">
                <a:solidFill>
                  <a:schemeClr val="bg1"/>
                </a:solidFill>
              </a:rPr>
              <a:t>Future Work</a:t>
            </a:r>
          </a:p>
        </p:txBody>
      </p:sp>
      <p:pic>
        <p:nvPicPr>
          <p:cNvPr id="6" name="Content Placeholder 5" descr="Checklist RTL">
            <a:extLst>
              <a:ext uri="{FF2B5EF4-FFF2-40B4-BE49-F238E27FC236}">
                <a16:creationId xmlns:a16="http://schemas.microsoft.com/office/drawing/2014/main" id="{3CD0B81D-0F6F-6B4B-8D2C-79A491FC107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809496" y="2514771"/>
            <a:ext cx="3702304" cy="3412065"/>
          </a:xfrm>
        </p:spPr>
      </p:pic>
    </p:spTree>
    <p:extLst>
      <p:ext uri="{BB962C8B-B14F-4D97-AF65-F5344CB8AC3E}">
        <p14:creationId xmlns:p14="http://schemas.microsoft.com/office/powerpoint/2010/main" val="67598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583573" y="5412441"/>
            <a:ext cx="42777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4. Paytm</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349140"/>
            <a:ext cx="4917574"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When moving from one page to the next, there is a lot of noise. </a:t>
            </a:r>
            <a:endParaRPr lang="en-IN" dirty="0">
              <a:solidFill>
                <a:schemeClr val="bg1"/>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3491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The ability to finish a transaction in a timely manner. </a:t>
            </a:r>
          </a:p>
          <a:p>
            <a:r>
              <a:rPr lang="en-IN" sz="1800" dirty="0">
                <a:solidFill>
                  <a:schemeClr val="bg1"/>
                </a:solidFill>
                <a:latin typeface="+mj-lt"/>
              </a:rPr>
              <a:t>About 64% of consumers believe that either the web or the app is </a:t>
            </a:r>
          </a:p>
          <a:p>
            <a:r>
              <a:rPr lang="en-IN" sz="1800" dirty="0">
                <a:solidFill>
                  <a:schemeClr val="bg1"/>
                </a:solidFill>
                <a:latin typeface="+mj-lt"/>
              </a:rPr>
              <a:t>trustworthy. </a:t>
            </a:r>
          </a:p>
          <a:p>
            <a:r>
              <a:rPr lang="en-IN" sz="1800" dirty="0">
                <a:solidFill>
                  <a:schemeClr val="bg1"/>
                </a:solidFill>
                <a:latin typeface="+mj-lt"/>
              </a:rPr>
              <a:t>Paytm is thought to have a wide range of items, according to 20% of </a:t>
            </a:r>
          </a:p>
          <a:p>
            <a:r>
              <a:rPr lang="en-IN" sz="1800" dirty="0">
                <a:solidFill>
                  <a:schemeClr val="bg1"/>
                </a:solidFill>
                <a:latin typeface="+mj-lt"/>
              </a:rPr>
              <a:t>consumers.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14897"/>
            <a:ext cx="0" cy="385893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6619CA5-07A7-E140-AD4E-EB5D3F6CCA69}"/>
              </a:ext>
            </a:extLst>
          </p:cNvPr>
          <p:cNvPicPr>
            <a:picLocks noChangeAspect="1"/>
          </p:cNvPicPr>
          <p:nvPr/>
        </p:nvPicPr>
        <p:blipFill>
          <a:blip r:embed="rId2"/>
          <a:stretch>
            <a:fillRect/>
          </a:stretch>
        </p:blipFill>
        <p:spPr>
          <a:xfrm>
            <a:off x="6338053" y="5437841"/>
            <a:ext cx="1328644" cy="604635"/>
          </a:xfrm>
          <a:prstGeom prst="rect">
            <a:avLst/>
          </a:prstGeom>
        </p:spPr>
      </p:pic>
    </p:spTree>
    <p:extLst>
      <p:ext uri="{BB962C8B-B14F-4D97-AF65-F5344CB8AC3E}">
        <p14:creationId xmlns:p14="http://schemas.microsoft.com/office/powerpoint/2010/main" val="43819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6237873" y="5348941"/>
            <a:ext cx="47349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5. Snapdeal</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272940"/>
            <a:ext cx="4917574" cy="4839704"/>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No one has indicated a desire to promote Snapdeal to a contact since it </a:t>
            </a:r>
          </a:p>
          <a:p>
            <a:r>
              <a:rPr lang="en-IN" sz="1800" dirty="0">
                <a:solidFill>
                  <a:schemeClr val="bg1"/>
                </a:solidFill>
                <a:latin typeface="+mj-lt"/>
              </a:rPr>
              <a:t>has the most number of negative reviews of any other website.</a:t>
            </a:r>
            <a:br>
              <a:rPr lang="en-IN" sz="1800" dirty="0">
                <a:solidFill>
                  <a:schemeClr val="bg1"/>
                </a:solidFill>
                <a:latin typeface="+mj-lt"/>
              </a:rPr>
            </a:br>
            <a:endParaRPr lang="en-IN" dirty="0">
              <a:solidFill>
                <a:schemeClr val="bg1"/>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6371321" y="54943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2729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simple to use. </a:t>
            </a:r>
          </a:p>
          <a:p>
            <a:r>
              <a:rPr lang="en-IN" sz="1800" dirty="0">
                <a:solidFill>
                  <a:schemeClr val="bg1"/>
                </a:solidFill>
                <a:latin typeface="+mj-lt"/>
              </a:rPr>
              <a:t>A total of 54% of consumers are satisfied with the provision of financial data security.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338697"/>
            <a:ext cx="0" cy="4663752"/>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D16CE45-CD5E-4848-B0FE-080CFA613F27}"/>
              </a:ext>
            </a:extLst>
          </p:cNvPr>
          <p:cNvPicPr>
            <a:picLocks noChangeAspect="1"/>
          </p:cNvPicPr>
          <p:nvPr/>
        </p:nvPicPr>
        <p:blipFill>
          <a:blip r:embed="rId2"/>
          <a:stretch>
            <a:fillRect/>
          </a:stretch>
        </p:blipFill>
        <p:spPr>
          <a:xfrm>
            <a:off x="9017753" y="5486890"/>
            <a:ext cx="1699783" cy="414956"/>
          </a:xfrm>
          <a:prstGeom prst="rect">
            <a:avLst/>
          </a:prstGeom>
        </p:spPr>
      </p:pic>
    </p:spTree>
    <p:extLst>
      <p:ext uri="{BB962C8B-B14F-4D97-AF65-F5344CB8AC3E}">
        <p14:creationId xmlns:p14="http://schemas.microsoft.com/office/powerpoint/2010/main" val="1729103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8172AAE-8073-D74F-999A-3287ABD72F2B}"/>
              </a:ext>
            </a:extLst>
          </p:cNvPr>
          <p:cNvSpPr/>
          <p:nvPr/>
        </p:nvSpPr>
        <p:spPr>
          <a:xfrm>
            <a:off x="921294" y="1805216"/>
            <a:ext cx="10356306" cy="349068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4617779" y="881268"/>
            <a:ext cx="2956439" cy="767760"/>
          </a:xfrm>
        </p:spPr>
        <p:txBody>
          <a:bodyPr>
            <a:normAutofit fontScale="90000"/>
          </a:bodyPr>
          <a:lstStyle/>
          <a:p>
            <a:pPr algn="l"/>
            <a:r>
              <a:rPr lang="en-US" b="1" dirty="0">
                <a:solidFill>
                  <a:schemeClr val="accent1"/>
                </a:solidFill>
                <a:latin typeface="+mn-lt"/>
              </a:rPr>
              <a:t>Future Work</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1" y="2133600"/>
            <a:ext cx="10129277" cy="2921000"/>
          </a:xfrm>
        </p:spPr>
        <p:txBody>
          <a:bodyPr>
            <a:noAutofit/>
          </a:bodyPr>
          <a:lstStyle/>
          <a:p>
            <a:pPr algn="just"/>
            <a:r>
              <a:rPr lang="en-IN" sz="1800" dirty="0">
                <a:solidFill>
                  <a:schemeClr val="bg1"/>
                </a:solidFill>
                <a:latin typeface="+mj-lt"/>
              </a:rPr>
              <a:t>I'll have to do some preparation with the data, such as utilizing scaling algorithms.</a:t>
            </a:r>
          </a:p>
          <a:p>
            <a:pPr algn="just"/>
            <a:r>
              <a:rPr lang="en-IN" sz="1800" dirty="0">
                <a:solidFill>
                  <a:schemeClr val="bg1"/>
                </a:solidFill>
                <a:latin typeface="+mj-lt"/>
              </a:rPr>
              <a:t>I'm not going to bother about reducing outliers or skewness because the dataset contains largely categorical data. </a:t>
            </a:r>
          </a:p>
          <a:p>
            <a:pPr algn="just"/>
            <a:r>
              <a:rPr lang="en-IN" sz="1800" dirty="0">
                <a:solidFill>
                  <a:schemeClr val="bg1"/>
                </a:solidFill>
                <a:latin typeface="+mj-lt"/>
              </a:rPr>
              <a:t>Unsupervised machine learning models must be built.</a:t>
            </a:r>
          </a:p>
          <a:p>
            <a:pPr algn="just"/>
            <a:r>
              <a:rPr lang="en-IN" sz="1800" dirty="0">
                <a:solidFill>
                  <a:schemeClr val="bg1"/>
                </a:solidFill>
                <a:latin typeface="+mj-lt"/>
              </a:rPr>
              <a:t>Will need to double-check the specifics of the clustering or association method that may be employed on the dataset.</a:t>
            </a:r>
          </a:p>
          <a:p>
            <a:pPr algn="just"/>
            <a:r>
              <a:rPr lang="en-IN" sz="1800" dirty="0">
                <a:solidFill>
                  <a:schemeClr val="bg1"/>
                </a:solidFill>
                <a:latin typeface="+mj-lt"/>
              </a:rPr>
              <a:t>K-means clustering, k-nearest neighbours for unsupervised machine learning, hierarchal clustering, </a:t>
            </a:r>
            <a:r>
              <a:rPr lang="en-IN" sz="1800" dirty="0" err="1">
                <a:solidFill>
                  <a:schemeClr val="bg1"/>
                </a:solidFill>
                <a:latin typeface="+mj-lt"/>
              </a:rPr>
              <a:t>apriori</a:t>
            </a:r>
            <a:r>
              <a:rPr lang="en-IN" sz="1800" dirty="0">
                <a:solidFill>
                  <a:schemeClr val="bg1"/>
                </a:solidFill>
                <a:latin typeface="+mj-lt"/>
              </a:rPr>
              <a:t> algorithm, and neural networks are some of the methods I plan to work on. </a:t>
            </a:r>
          </a:p>
          <a:p>
            <a:pPr algn="just"/>
            <a:endParaRPr lang="en-IN" sz="1800" dirty="0">
              <a:solidFill>
                <a:schemeClr val="bg1"/>
              </a:solidFill>
              <a:latin typeface="+mj-lt"/>
            </a:endParaRPr>
          </a:p>
        </p:txBody>
      </p:sp>
    </p:spTree>
    <p:extLst>
      <p:ext uri="{BB962C8B-B14F-4D97-AF65-F5344CB8AC3E}">
        <p14:creationId xmlns:p14="http://schemas.microsoft.com/office/powerpoint/2010/main" val="103816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587B5-BA72-A748-9CE5-3646FF5C3F49}"/>
              </a:ext>
            </a:extLst>
          </p:cNvPr>
          <p:cNvPicPr>
            <a:picLocks noChangeAspect="1"/>
          </p:cNvPicPr>
          <p:nvPr/>
        </p:nvPicPr>
        <p:blipFill>
          <a:blip r:embed="rId2">
            <a:duotone>
              <a:prstClr val="black"/>
              <a:schemeClr val="accent1">
                <a:tint val="45000"/>
                <a:satMod val="400000"/>
              </a:schemeClr>
            </a:duotone>
          </a:blip>
          <a:stretch>
            <a:fillRect/>
          </a:stretch>
        </p:blipFill>
        <p:spPr>
          <a:xfrm>
            <a:off x="2807829" y="1003300"/>
            <a:ext cx="6488572" cy="4786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2993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C79E-8007-E444-BCF8-DFEBB16B0FEF}"/>
              </a:ext>
            </a:extLst>
          </p:cNvPr>
          <p:cNvSpPr>
            <a:spLocks noGrp="1"/>
          </p:cNvSpPr>
          <p:nvPr>
            <p:ph type="title"/>
          </p:nvPr>
        </p:nvSpPr>
        <p:spPr/>
        <p:txBody>
          <a:bodyPr/>
          <a:lstStyle/>
          <a:p>
            <a:r>
              <a:rPr lang="en-US" b="1" dirty="0">
                <a:solidFill>
                  <a:schemeClr val="accent1"/>
                </a:solidFill>
                <a:latin typeface="+mn-lt"/>
              </a:rPr>
              <a:t>Introduction</a:t>
            </a:r>
          </a:p>
        </p:txBody>
      </p:sp>
      <p:sp>
        <p:nvSpPr>
          <p:cNvPr id="3" name="Content Placeholder 2">
            <a:extLst>
              <a:ext uri="{FF2B5EF4-FFF2-40B4-BE49-F238E27FC236}">
                <a16:creationId xmlns:a16="http://schemas.microsoft.com/office/drawing/2014/main" id="{6A5289E0-FBF9-0843-8F39-2DD917BFD5CE}"/>
              </a:ext>
            </a:extLst>
          </p:cNvPr>
          <p:cNvSpPr>
            <a:spLocks noGrp="1"/>
          </p:cNvSpPr>
          <p:nvPr>
            <p:ph idx="1"/>
          </p:nvPr>
        </p:nvSpPr>
        <p:spPr/>
        <p:txBody>
          <a:bodyPr>
            <a:normAutofit lnSpcReduction="10000"/>
          </a:bodyPr>
          <a:lstStyle/>
          <a:p>
            <a:r>
              <a:rPr lang="en-US" dirty="0">
                <a:solidFill>
                  <a:schemeClr val="bg1"/>
                </a:solidFill>
              </a:rPr>
              <a:t>What is Customer Retention and do we really need it?</a:t>
            </a:r>
          </a:p>
          <a:p>
            <a:pPr marL="301752" lvl="1" indent="0">
              <a:buNone/>
            </a:pPr>
            <a:endParaRPr lang="en-US" dirty="0">
              <a:solidFill>
                <a:schemeClr val="bg1"/>
              </a:solidFill>
            </a:endParaRPr>
          </a:p>
          <a:p>
            <a:pPr marL="301752" lvl="1" indent="0">
              <a:buNone/>
            </a:pPr>
            <a:r>
              <a:rPr lang="en-US" dirty="0">
                <a:solidFill>
                  <a:schemeClr val="bg1"/>
                </a:solidFill>
              </a:rPr>
              <a:t>"The capacity of a corporation to turn consumers into repeat buyers and keep them from moving to a rival is referred to as customer retention."</a:t>
            </a:r>
          </a:p>
          <a:p>
            <a:pPr marL="301752" lvl="1" indent="0">
              <a:buNone/>
            </a:pPr>
            <a:r>
              <a:rPr lang="en-US" dirty="0">
                <a:solidFill>
                  <a:schemeClr val="bg1"/>
                </a:solidFill>
              </a:rPr>
              <a:t>To put it another way, client retention entails "maintaining current consumers.”</a:t>
            </a:r>
          </a:p>
          <a:p>
            <a:pPr marL="301752" lvl="1" indent="0">
              <a:buNone/>
            </a:pPr>
            <a:endParaRPr lang="en-US" dirty="0">
              <a:solidFill>
                <a:schemeClr val="bg1"/>
              </a:solidFill>
            </a:endParaRPr>
          </a:p>
          <a:p>
            <a:r>
              <a:rPr lang="en-US" dirty="0">
                <a:solidFill>
                  <a:schemeClr val="bg1"/>
                </a:solidFill>
              </a:rPr>
              <a:t>This happens only if there exists a positive relation between the company and the customer.</a:t>
            </a:r>
          </a:p>
          <a:p>
            <a:pPr marL="0" indent="0">
              <a:buNone/>
            </a:pPr>
            <a:endParaRPr lang="en-US" dirty="0">
              <a:solidFill>
                <a:schemeClr val="bg1"/>
              </a:solidFill>
            </a:endParaRPr>
          </a:p>
        </p:txBody>
      </p:sp>
    </p:spTree>
    <p:extLst>
      <p:ext uri="{BB962C8B-B14F-4D97-AF65-F5344CB8AC3E}">
        <p14:creationId xmlns:p14="http://schemas.microsoft.com/office/powerpoint/2010/main" val="187461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502226" y="1384661"/>
            <a:ext cx="9235440" cy="4095931"/>
          </a:xfrm>
        </p:spPr>
        <p:txBody>
          <a:bodyPr>
            <a:normAutofit fontScale="92500" lnSpcReduction="10000"/>
          </a:bodyPr>
          <a:lstStyle/>
          <a:p>
            <a:pPr marL="342900" indent="-342900" algn="l">
              <a:buFont typeface="Arial" panose="020B0604020202020204" pitchFamily="34" charset="0"/>
              <a:buChar char="•"/>
            </a:pPr>
            <a:r>
              <a:rPr lang="en-IN" sz="2600" dirty="0">
                <a:solidFill>
                  <a:schemeClr val="bg1"/>
                </a:solidFill>
              </a:rPr>
              <a:t>What are the advantages of keeping customers?</a:t>
            </a:r>
          </a:p>
          <a:p>
            <a:pPr marL="342900" indent="-342900" algn="l">
              <a:buFont typeface="Wingdings" pitchFamily="2" charset="2"/>
              <a:buChar char="ü"/>
            </a:pPr>
            <a:endParaRPr lang="en-IN" sz="2000" dirty="0">
              <a:solidFill>
                <a:schemeClr val="bg1"/>
              </a:solidFill>
            </a:endParaRPr>
          </a:p>
          <a:p>
            <a:pPr marL="342900" indent="-342900" algn="just">
              <a:buFont typeface="Wingdings" pitchFamily="2" charset="2"/>
              <a:buChar char="ü"/>
            </a:pPr>
            <a:r>
              <a:rPr lang="en-IN" sz="2200" dirty="0">
                <a:solidFill>
                  <a:schemeClr val="bg1"/>
                </a:solidFill>
              </a:rPr>
              <a:t>Customers who have been with the firm for a long time are more likely to purchase additional services from them.</a:t>
            </a:r>
          </a:p>
          <a:p>
            <a:pPr marL="342900" indent="-342900" algn="just">
              <a:buFont typeface="Wingdings" pitchFamily="2" charset="2"/>
              <a:buChar char="ü"/>
            </a:pPr>
            <a:r>
              <a:rPr lang="en-IN" sz="2200" dirty="0">
                <a:solidFill>
                  <a:schemeClr val="bg1"/>
                </a:solidFill>
              </a:rPr>
              <a:t>Customers that have been with you for a long time are believed to be less price/cost sensitive.</a:t>
            </a:r>
          </a:p>
          <a:p>
            <a:pPr marL="342900" indent="-342900" algn="just">
              <a:buFont typeface="Wingdings" pitchFamily="2" charset="2"/>
              <a:buChar char="ü"/>
            </a:pPr>
            <a:r>
              <a:rPr lang="en-IN" sz="2200" dirty="0">
                <a:solidFill>
                  <a:schemeClr val="bg1"/>
                </a:solidFill>
              </a:rPr>
              <a:t>A 60-70 percent chance of selling to an existing customer exists.</a:t>
            </a:r>
          </a:p>
          <a:p>
            <a:pPr marL="342900" indent="-342900" algn="just">
              <a:buFont typeface="Wingdings" pitchFamily="2" charset="2"/>
              <a:buChar char="ü"/>
            </a:pPr>
            <a:r>
              <a:rPr lang="en-IN" sz="2200" dirty="0">
                <a:solidFill>
                  <a:schemeClr val="bg1"/>
                </a:solidFill>
              </a:rPr>
              <a:t>The likelihood of selling to a fresh prospect is 5-20%.</a:t>
            </a:r>
          </a:p>
          <a:p>
            <a:pPr marL="342900" indent="-342900" algn="just">
              <a:buFont typeface="Wingdings" pitchFamily="2" charset="2"/>
              <a:buChar char="ü"/>
            </a:pPr>
            <a:r>
              <a:rPr lang="en-IN" sz="2200" dirty="0">
                <a:solidFill>
                  <a:schemeClr val="bg1"/>
                </a:solidFill>
              </a:rPr>
              <a:t>Migration rates have slowed.</a:t>
            </a:r>
          </a:p>
          <a:p>
            <a:pPr marL="342900" indent="-342900" algn="just">
              <a:buFont typeface="Wingdings" pitchFamily="2" charset="2"/>
              <a:buChar char="ü"/>
            </a:pPr>
            <a:r>
              <a:rPr lang="en-IN" sz="2200" dirty="0">
                <a:solidFill>
                  <a:schemeClr val="bg1"/>
                </a:solidFill>
              </a:rPr>
              <a:t>Getting a new client is more expensive than keeping an existing one.</a:t>
            </a:r>
          </a:p>
        </p:txBody>
      </p:sp>
    </p:spTree>
    <p:extLst>
      <p:ext uri="{BB962C8B-B14F-4D97-AF65-F5344CB8AC3E}">
        <p14:creationId xmlns:p14="http://schemas.microsoft.com/office/powerpoint/2010/main" val="157966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295399" y="1410789"/>
            <a:ext cx="9592734" cy="4278811"/>
          </a:xfrm>
        </p:spPr>
        <p:txBody>
          <a:bodyPr>
            <a:normAutofit/>
          </a:bodyPr>
          <a:lstStyle/>
          <a:p>
            <a:pPr marL="342900" indent="-342900" algn="l">
              <a:buFont typeface="Arial" panose="020B0604020202020204" pitchFamily="34" charset="0"/>
              <a:buChar char="•"/>
            </a:pPr>
            <a:r>
              <a:rPr lang="en-IN" sz="2600" dirty="0">
                <a:solidFill>
                  <a:schemeClr val="bg1"/>
                </a:solidFill>
              </a:rPr>
              <a:t>Customer Retention Strategies to Help You Succeed</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Find out what your consumers desire and why they remain or go.</a:t>
            </a:r>
          </a:p>
          <a:p>
            <a:pPr marL="342900" indent="-342900" algn="l">
              <a:buFont typeface="Wingdings" pitchFamily="2" charset="2"/>
              <a:buChar char="ü"/>
            </a:pPr>
            <a:r>
              <a:rPr lang="en-IN" sz="2200" dirty="0">
                <a:solidFill>
                  <a:schemeClr val="bg1"/>
                </a:solidFill>
              </a:rPr>
              <a:t>Collect and promote client feedback in a proactive manner.</a:t>
            </a:r>
          </a:p>
          <a:p>
            <a:pPr marL="342900" indent="-342900" algn="l">
              <a:buFont typeface="Wingdings" pitchFamily="2" charset="2"/>
              <a:buChar char="ü"/>
            </a:pPr>
            <a:r>
              <a:rPr lang="en-IN" sz="2200" dirty="0" err="1">
                <a:solidFill>
                  <a:schemeClr val="bg1"/>
                </a:solidFill>
              </a:rPr>
              <a:t>Analyze</a:t>
            </a:r>
            <a:r>
              <a:rPr lang="en-IN" sz="2200" dirty="0">
                <a:solidFill>
                  <a:schemeClr val="bg1"/>
                </a:solidFill>
              </a:rPr>
              <a:t> client feedback to acquire useful insights and make sure it reaches the proper people.</a:t>
            </a:r>
          </a:p>
          <a:p>
            <a:pPr marL="342900" indent="-342900" algn="l">
              <a:buFont typeface="Wingdings" pitchFamily="2" charset="2"/>
              <a:buChar char="ü"/>
            </a:pPr>
            <a:r>
              <a:rPr lang="en-IN" sz="2200" dirty="0">
                <a:solidFill>
                  <a:schemeClr val="bg1"/>
                </a:solidFill>
              </a:rPr>
              <a:t>Make a move and </a:t>
            </a:r>
            <a:r>
              <a:rPr lang="en-IN" sz="2200" dirty="0" err="1">
                <a:solidFill>
                  <a:schemeClr val="bg1"/>
                </a:solidFill>
              </a:rPr>
              <a:t>Analyze</a:t>
            </a:r>
            <a:r>
              <a:rPr lang="en-IN" sz="2200" dirty="0">
                <a:solidFill>
                  <a:schemeClr val="bg1"/>
                </a:solidFill>
              </a:rPr>
              <a:t> the outcomes</a:t>
            </a:r>
          </a:p>
          <a:p>
            <a:pPr marL="342900" indent="-342900" algn="l">
              <a:buFont typeface="Wingdings" pitchFamily="2" charset="2"/>
              <a:buChar char="ü"/>
            </a:pPr>
            <a:r>
              <a:rPr lang="en-IN" sz="2200" dirty="0">
                <a:solidFill>
                  <a:schemeClr val="bg1"/>
                </a:solidFill>
              </a:rPr>
              <a:t>Measure and track your consumers' loyalty and involvement on a regular basis.</a:t>
            </a:r>
          </a:p>
          <a:p>
            <a:pPr marL="342900" indent="-342900" algn="l">
              <a:buFont typeface="Wingdings" pitchFamily="2" charset="2"/>
              <a:buChar char="ü"/>
            </a:pPr>
            <a:r>
              <a:rPr lang="en-IN" sz="2200" dirty="0">
                <a:solidFill>
                  <a:schemeClr val="bg1"/>
                </a:solidFill>
              </a:rPr>
              <a:t>Continue to inquire, listen, analyse, and improve.</a:t>
            </a:r>
          </a:p>
        </p:txBody>
      </p:sp>
    </p:spTree>
    <p:extLst>
      <p:ext uri="{BB962C8B-B14F-4D97-AF65-F5344CB8AC3E}">
        <p14:creationId xmlns:p14="http://schemas.microsoft.com/office/powerpoint/2010/main" val="170863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295399" y="1410789"/>
            <a:ext cx="9592734" cy="4278811"/>
          </a:xfrm>
        </p:spPr>
        <p:txBody>
          <a:bodyPr>
            <a:normAutofit fontScale="92500"/>
          </a:bodyPr>
          <a:lstStyle/>
          <a:p>
            <a:pPr marL="342900" indent="-342900" algn="l">
              <a:buFont typeface="Arial" panose="020B0604020202020204" pitchFamily="34" charset="0"/>
              <a:buChar char="•"/>
            </a:pPr>
            <a:r>
              <a:rPr lang="en-IN" sz="2600" dirty="0">
                <a:solidFill>
                  <a:schemeClr val="bg1"/>
                </a:solidFill>
              </a:rPr>
              <a:t>Motivation for the Problem Undertaken</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Consumer retention entails more than simply providing what the customer expects.</a:t>
            </a:r>
          </a:p>
          <a:p>
            <a:pPr marL="342900" indent="-342900" algn="l">
              <a:buFont typeface="Wingdings" pitchFamily="2" charset="2"/>
              <a:buChar char="ü"/>
            </a:pPr>
            <a:r>
              <a:rPr lang="en-IN" sz="2200" dirty="0">
                <a:solidFill>
                  <a:schemeClr val="bg1"/>
                </a:solidFill>
              </a:rPr>
              <a:t>Exceeding client expectations may be necessary to create brand loyalists.</a:t>
            </a:r>
          </a:p>
          <a:p>
            <a:pPr marL="342900" indent="-342900" algn="l">
              <a:buFont typeface="Wingdings" pitchFamily="2" charset="2"/>
              <a:buChar char="ü"/>
            </a:pPr>
            <a:r>
              <a:rPr lang="en-IN" sz="2200" dirty="0">
                <a:solidFill>
                  <a:schemeClr val="bg1"/>
                </a:solidFill>
              </a:rPr>
              <a:t>Customer loyalty is achieved by putting "customer value, rather than maximisation of profits and shareholder value, at the core of corporate strategy."</a:t>
            </a:r>
          </a:p>
          <a:p>
            <a:pPr marL="342900" indent="-342900" algn="l">
              <a:buFont typeface="Wingdings" pitchFamily="2" charset="2"/>
              <a:buChar char="ü"/>
            </a:pPr>
            <a:r>
              <a:rPr lang="en-IN" sz="2200" dirty="0">
                <a:solidFill>
                  <a:schemeClr val="bg1"/>
                </a:solidFill>
              </a:rPr>
              <a:t>In a competitive climate, delivering a consistently high level of customer service is frequently the crucial differentiator.</a:t>
            </a:r>
          </a:p>
          <a:p>
            <a:pPr marL="342900" indent="-342900" algn="l">
              <a:buFont typeface="Wingdings" pitchFamily="2" charset="2"/>
              <a:buChar char="ü"/>
            </a:pPr>
            <a:r>
              <a:rPr lang="en-IN" sz="2200" dirty="0">
                <a:solidFill>
                  <a:schemeClr val="bg1"/>
                </a:solidFill>
              </a:rPr>
              <a:t>Furthermore, retention is a crucial goal in the new world of Customer Success.</a:t>
            </a:r>
          </a:p>
        </p:txBody>
      </p:sp>
    </p:spTree>
    <p:extLst>
      <p:ext uri="{BB962C8B-B14F-4D97-AF65-F5344CB8AC3E}">
        <p14:creationId xmlns:p14="http://schemas.microsoft.com/office/powerpoint/2010/main" val="61340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Problem Statement</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p:txBody>
          <a:bodyPr>
            <a:normAutofit fontScale="77500" lnSpcReduction="20000"/>
          </a:bodyPr>
          <a:lstStyle/>
          <a:p>
            <a:pPr marL="342900" indent="-342900" algn="l">
              <a:buFont typeface="Wingdings" pitchFamily="2" charset="2"/>
              <a:buChar char="Ø"/>
            </a:pPr>
            <a:r>
              <a:rPr lang="en-US" sz="2000" dirty="0">
                <a:solidFill>
                  <a:schemeClr val="bg1"/>
                </a:solidFill>
              </a:rPr>
              <a:t>Customer satisfaction has emerged as one of the most important factors that guarantee the success of online store; it has been posited as a key stimulant of purchase or repurchase intentions and customer loyalty.</a:t>
            </a:r>
          </a:p>
          <a:p>
            <a:pPr marL="342900" indent="-342900" algn="l">
              <a:buFont typeface="Wingdings" pitchFamily="2" charset="2"/>
              <a:buChar char="Ø"/>
            </a:pPr>
            <a:r>
              <a:rPr lang="en-US" sz="2000" dirty="0">
                <a:solidFill>
                  <a:schemeClr val="bg1"/>
                </a:solidFill>
              </a:rPr>
              <a:t>A comprehensive review of the literature, theories and models have been carried out to propose the models for customer activation and customer retention.</a:t>
            </a:r>
          </a:p>
          <a:p>
            <a:pPr marL="342900" indent="-342900" algn="l">
              <a:buFont typeface="Wingdings" pitchFamily="2" charset="2"/>
              <a:buChar char="Ø"/>
            </a:pPr>
            <a:r>
              <a:rPr lang="en-US" sz="2000" dirty="0">
                <a:solidFill>
                  <a:schemeClr val="bg1"/>
                </a:solidFill>
              </a:rPr>
              <a:t>Five major factors that contributed to the success of an e-commerce store have been identified as: service quality, system quality, information quality, trust and net benefit.</a:t>
            </a:r>
          </a:p>
          <a:p>
            <a:pPr marL="342900" indent="-342900" algn="l">
              <a:buFont typeface="Wingdings" pitchFamily="2" charset="2"/>
              <a:buChar char="Ø"/>
            </a:pPr>
            <a:r>
              <a:rPr lang="en-US" sz="2000" dirty="0">
                <a:solidFill>
                  <a:schemeClr val="bg1"/>
                </a:solidFill>
              </a:rPr>
              <a:t>The research furthermore investigated the factors that influence the online customers repeat purchase intention.</a:t>
            </a:r>
          </a:p>
          <a:p>
            <a:pPr marL="342900" indent="-342900" algn="l">
              <a:buFont typeface="Wingdings" pitchFamily="2" charset="2"/>
              <a:buChar char="Ø"/>
            </a:pPr>
            <a:r>
              <a:rPr lang="en-US" sz="2000" dirty="0">
                <a:solidFill>
                  <a:schemeClr val="bg1"/>
                </a:solidFill>
              </a:rPr>
              <a:t>The combination of both utilitarian value and hedonistic values are needed to affect the repeat purchase intention (loyalty) positively.</a:t>
            </a:r>
          </a:p>
          <a:p>
            <a:pPr marL="342900" indent="-342900" algn="l">
              <a:buFont typeface="Wingdings" pitchFamily="2" charset="2"/>
              <a:buChar char="Ø"/>
            </a:pPr>
            <a:r>
              <a:rPr lang="en-US" sz="2000" dirty="0">
                <a:solidFill>
                  <a:schemeClr val="bg1"/>
                </a:solidFill>
              </a:rPr>
              <a:t>The data is collected from the Indian online shoppers. Results indicate the e-retail success factors, which are very much critical for customer satisfaction.</a:t>
            </a:r>
          </a:p>
          <a:p>
            <a:pPr marL="342900" indent="-342900" algn="l">
              <a:buFont typeface="Wingdings" pitchFamily="2" charset="2"/>
              <a:buChar char="Ø"/>
            </a:pPr>
            <a:endParaRPr lang="en-IN" sz="2000" dirty="0">
              <a:solidFill>
                <a:schemeClr val="bg1"/>
              </a:solidFill>
            </a:endParaRPr>
          </a:p>
        </p:txBody>
      </p:sp>
    </p:spTree>
    <p:extLst>
      <p:ext uri="{BB962C8B-B14F-4D97-AF65-F5344CB8AC3E}">
        <p14:creationId xmlns:p14="http://schemas.microsoft.com/office/powerpoint/2010/main" val="6192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792055"/>
            <a:ext cx="9609666" cy="566738"/>
          </a:xfrm>
        </p:spPr>
        <p:txBody>
          <a:bodyPr anchor="ctr">
            <a:noAutofit/>
          </a:bodyPr>
          <a:lstStyle/>
          <a:p>
            <a:r>
              <a:rPr lang="en-US" sz="2000" b="1" dirty="0">
                <a:solidFill>
                  <a:schemeClr val="bg1"/>
                </a:solidFill>
              </a:rPr>
              <a:t>The problem statement can be represented in the form of below use case diagram as well.</a:t>
            </a:r>
            <a:endParaRPr lang="en-US" sz="2000" b="1" dirty="0"/>
          </a:p>
        </p:txBody>
      </p:sp>
      <p:pic>
        <p:nvPicPr>
          <p:cNvPr id="17" name="Picture 16">
            <a:extLst>
              <a:ext uri="{FF2B5EF4-FFF2-40B4-BE49-F238E27FC236}">
                <a16:creationId xmlns:a16="http://schemas.microsoft.com/office/drawing/2014/main" id="{8B6D194D-82B2-6349-8E1D-02977E2CE028}"/>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rcRect l="4138" t="7905" r="6883" b="8719"/>
          <a:stretch/>
        </p:blipFill>
        <p:spPr>
          <a:xfrm>
            <a:off x="1554480" y="1358793"/>
            <a:ext cx="9143999" cy="4707152"/>
          </a:xfrm>
          <a:prstGeom prst="rect">
            <a:avLst/>
          </a:prstGeom>
        </p:spPr>
      </p:pic>
    </p:spTree>
    <p:extLst>
      <p:ext uri="{BB962C8B-B14F-4D97-AF65-F5344CB8AC3E}">
        <p14:creationId xmlns:p14="http://schemas.microsoft.com/office/powerpoint/2010/main" val="255501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Objective</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a:xfrm>
            <a:off x="1295401" y="2556932"/>
            <a:ext cx="9601196" cy="2550645"/>
          </a:xfrm>
        </p:spPr>
        <p:txBody>
          <a:bodyPr>
            <a:normAutofit/>
          </a:bodyPr>
          <a:lstStyle/>
          <a:p>
            <a:pPr marL="342900" indent="-342900">
              <a:buFont typeface="Wingdings" pitchFamily="2" charset="2"/>
              <a:buChar char="Ø"/>
            </a:pPr>
            <a:r>
              <a:rPr lang="en-US" sz="2000" dirty="0">
                <a:solidFill>
                  <a:schemeClr val="bg1"/>
                </a:solidFill>
              </a:rPr>
              <a:t>The goal is to employ analytical abilities to come up with discoveries and conclusions that will enable an E-Retail firm forecast client retention utilizing data on customers collected over time.</a:t>
            </a:r>
          </a:p>
          <a:p>
            <a:pPr marL="342900" indent="-342900">
              <a:buFont typeface="Wingdings" pitchFamily="2" charset="2"/>
              <a:buChar char="Ø"/>
            </a:pPr>
            <a:endParaRPr lang="en-US" sz="2000" dirty="0">
              <a:solidFill>
                <a:schemeClr val="bg1"/>
              </a:solidFill>
            </a:endParaRPr>
          </a:p>
          <a:p>
            <a:pPr marL="342900" indent="-342900">
              <a:buFont typeface="Wingdings" pitchFamily="2" charset="2"/>
              <a:buChar char="Ø"/>
            </a:pPr>
            <a:r>
              <a:rPr lang="en-US" sz="2000" dirty="0">
                <a:solidFill>
                  <a:schemeClr val="bg1"/>
                </a:solidFill>
              </a:rPr>
              <a:t>I was given the responsibility of finding which elements were most significant in the loss of a valuable client using the model, and then devising a strategy for how the organization might use this knowledge to boost customer retention.</a:t>
            </a:r>
            <a:endParaRPr lang="en-IN" sz="2000" dirty="0">
              <a:solidFill>
                <a:schemeClr val="bg1"/>
              </a:solidFill>
            </a:endParaRPr>
          </a:p>
        </p:txBody>
      </p:sp>
    </p:spTree>
    <p:extLst>
      <p:ext uri="{BB962C8B-B14F-4D97-AF65-F5344CB8AC3E}">
        <p14:creationId xmlns:p14="http://schemas.microsoft.com/office/powerpoint/2010/main" val="86018418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{4AFDBD19-DDA0-D149-A672-2E21487B815C}tf10001064</Template>
  <TotalTime>4173</TotalTime>
  <Words>2015</Words>
  <Application>Microsoft Office PowerPoint</Application>
  <PresentationFormat>Widescreen</PresentationFormat>
  <Paragraphs>186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Constantia (Body)</vt:lpstr>
      <vt:lpstr>Wingdings</vt:lpstr>
      <vt:lpstr>Organic</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vt:lpstr>
      <vt:lpstr>Objective</vt:lpstr>
      <vt:lpstr>Exploratory Data Analysis (EDA)</vt:lpstr>
      <vt:lpstr>PowerPoint Presentation</vt:lpstr>
      <vt:lpstr>Data Description</vt:lpstr>
      <vt:lpstr>Visualization</vt:lpstr>
      <vt:lpstr>PowerPoint Presentation</vt:lpstr>
      <vt:lpstr>PowerPoint Presentation</vt:lpstr>
      <vt:lpstr>Inference</vt:lpstr>
      <vt:lpstr>1. Amazon</vt:lpstr>
      <vt:lpstr>2. Flipkart</vt:lpstr>
      <vt:lpstr>3. Myntra</vt:lpstr>
      <vt:lpstr>4. Paytm</vt:lpstr>
      <vt:lpstr>5. Snapdeal</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Nani Veda</dc:creator>
  <cp:lastModifiedBy>Naga Srinivasu Kalepu</cp:lastModifiedBy>
  <cp:revision>16</cp:revision>
  <dcterms:created xsi:type="dcterms:W3CDTF">2021-12-20T14:45:54Z</dcterms:created>
  <dcterms:modified xsi:type="dcterms:W3CDTF">2022-05-12T14:37:14Z</dcterms:modified>
</cp:coreProperties>
</file>